
<file path=[Content_Types].xml><?xml version="1.0" encoding="utf-8"?>
<Types xmlns="https://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1.xml" ContentType="application/vnd.openxmlformats-officedocument.drawingml.chart+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schemas.openxmlformats.org/drawingml/2006/main" xmlns:r="https://schemas.openxmlformats.org/officeDocument/2006/relationships" xmlns:p="https://schemas.openxmlformats.org/presentationml/2006/main" saveSubsetFonts="1" autoCompressPictures="0">
  <p:sldMasterIdLst>
    <p:sldMasterId id="2147483648" r:id="rId1"/>
  </p:sldMasterIdLst>
  <p:notesMasterIdLst>
    <p:notesMasterId r:id="rId84"/>
  </p:notesMasterIdLst>
  <p:handoutMasterIdLst>
    <p:handoutMasterId r:id="rId85"/>
  </p:handoutMasterIdLst>
  <p:sldIdLst>
    <p:sldId id="450" r:id="rId2"/>
    <p:sldId id="261" r:id="rId3"/>
    <p:sldId id="451" r:id="rId4"/>
    <p:sldId id="258" r:id="rId5"/>
    <p:sldId id="260" r:id="rId6"/>
    <p:sldId id="351" r:id="rId7"/>
    <p:sldId id="365" r:id="rId8"/>
    <p:sldId id="323" r:id="rId9"/>
    <p:sldId id="278" r:id="rId10"/>
    <p:sldId id="373" r:id="rId11"/>
    <p:sldId id="372" r:id="rId12"/>
    <p:sldId id="300" r:id="rId13"/>
    <p:sldId id="310" r:id="rId14"/>
    <p:sldId id="374" r:id="rId15"/>
    <p:sldId id="311" r:id="rId16"/>
    <p:sldId id="320" r:id="rId17"/>
    <p:sldId id="316" r:id="rId18"/>
    <p:sldId id="313" r:id="rId19"/>
    <p:sldId id="315" r:id="rId20"/>
    <p:sldId id="317" r:id="rId21"/>
    <p:sldId id="375" r:id="rId22"/>
    <p:sldId id="309" r:id="rId23"/>
    <p:sldId id="306" r:id="rId24"/>
    <p:sldId id="355" r:id="rId25"/>
    <p:sldId id="308" r:id="rId26"/>
    <p:sldId id="319" r:id="rId27"/>
    <p:sldId id="307" r:id="rId28"/>
    <p:sldId id="321" r:id="rId29"/>
    <p:sldId id="445" r:id="rId30"/>
    <p:sldId id="338" r:id="rId31"/>
    <p:sldId id="452" r:id="rId32"/>
    <p:sldId id="456" r:id="rId33"/>
    <p:sldId id="460" r:id="rId34"/>
    <p:sldId id="337" r:id="rId35"/>
    <p:sldId id="322" r:id="rId36"/>
    <p:sldId id="453" r:id="rId37"/>
    <p:sldId id="331" r:id="rId38"/>
    <p:sldId id="350" r:id="rId39"/>
    <p:sldId id="280" r:id="rId40"/>
    <p:sldId id="419" r:id="rId41"/>
    <p:sldId id="345" r:id="rId42"/>
    <p:sldId id="264" r:id="rId43"/>
    <p:sldId id="444" r:id="rId44"/>
    <p:sldId id="422" r:id="rId45"/>
    <p:sldId id="370" r:id="rId46"/>
    <p:sldId id="418" r:id="rId47"/>
    <p:sldId id="287" r:id="rId48"/>
    <p:sldId id="377" r:id="rId49"/>
    <p:sldId id="391" r:id="rId50"/>
    <p:sldId id="397" r:id="rId51"/>
    <p:sldId id="380" r:id="rId52"/>
    <p:sldId id="298" r:id="rId53"/>
    <p:sldId id="384" r:id="rId54"/>
    <p:sldId id="392" r:id="rId55"/>
    <p:sldId id="357" r:id="rId56"/>
    <p:sldId id="348" r:id="rId57"/>
    <p:sldId id="290" r:id="rId58"/>
    <p:sldId id="394" r:id="rId59"/>
    <p:sldId id="457" r:id="rId60"/>
    <p:sldId id="458" r:id="rId61"/>
    <p:sldId id="463" r:id="rId62"/>
    <p:sldId id="471" r:id="rId63"/>
    <p:sldId id="399" r:id="rId64"/>
    <p:sldId id="267" r:id="rId65"/>
    <p:sldId id="465" r:id="rId66"/>
    <p:sldId id="439" r:id="rId67"/>
    <p:sldId id="448" r:id="rId68"/>
    <p:sldId id="403" r:id="rId69"/>
    <p:sldId id="447" r:id="rId70"/>
    <p:sldId id="411" r:id="rId71"/>
    <p:sldId id="438" r:id="rId72"/>
    <p:sldId id="423" r:id="rId73"/>
    <p:sldId id="459" r:id="rId74"/>
    <p:sldId id="466" r:id="rId75"/>
    <p:sldId id="358" r:id="rId76"/>
    <p:sldId id="470" r:id="rId77"/>
    <p:sldId id="462" r:id="rId78"/>
    <p:sldId id="433" r:id="rId79"/>
    <p:sldId id="468" r:id="rId80"/>
    <p:sldId id="469" r:id="rId81"/>
    <p:sldId id="464" r:id="rId82"/>
    <p:sldId id="415"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schemas.openxmlformats.org/drawingml/2006/main" xmlns:r="https://schemas.openxmlformats.org/officeDocument/2006/relationships" xmlns:p="https://schemas.openxmlformats.org/presentationml/2006/main">
  <p:prnPr prnWhat="handouts9" frameSlides="1"/>
  <p:showPr showNarration="1">
    <p:present/>
    <p:sldAll/>
    <p:penClr>
      <a:prstClr val="red"/>
    </p:penClr>
    <p:extLst>
      <p:ext uri="{EC167BDD-8182-4AB7-AECC-EB403E3ABB37}">
        <p14:laserClr xmlns:p14="https://schemas.microsoft.com/office/powerpoint/2010/main">
          <a:srgbClr val="FF0000"/>
        </p14:laserClr>
      </p:ext>
      <p:ext uri="{2FDB2607-1784-4EEB-B798-7EB5836EED8A}">
        <p14:showMediaCtrls xmlns:p14="https://schemas.microsoft.com/office/powerpoint/2010/main" val="1"/>
      </p:ext>
    </p:extLst>
  </p:showPr>
  <p:extLst>
    <p:ext uri="{E76CE94A-603C-4142-B9EB-6D1370010A27}">
      <p14:discardImageEditData xmlns:p14="https://schemas.microsoft.com/office/powerpoint/2010/main" val="0"/>
    </p:ext>
    <p:ext uri="{D31A062A-798A-4329-ABDD-BBA856620510}">
      <p14:defaultImageDpi xmlns:p14="https://schemas.microsoft.com/office/powerpoint/2010/main" val="0"/>
    </p:ext>
    <p:ext uri="{FD5EFAAD-0ECE-453E-9831-46B23BE46B34}">
      <p15:chartTrackingRefBased xmlns:p15="https://schemas.microsoft.com/office/powerpoint/2012/main" val="0"/>
    </p:ext>
  </p:extLst>
</p:presentationPr>
</file>

<file path=ppt/tableStyles.xml><?xml version="1.0" encoding="utf-8"?>
<a:tblStyleLst xmlns:a="https://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schemas.openxmlformats.org/drawingml/2006/main" xmlns:r="https://schemas.openxmlformats.org/officeDocument/2006/relationships" xmlns:p="https://schemas.openxmlformats.org/presentationml/2006/main">
  <p:normalViewPr>
    <p:restoredLeft sz="23740" autoAdjust="0"/>
    <p:restoredTop sz="69613" autoAdjust="0"/>
  </p:normalViewPr>
  <p:slideViewPr>
    <p:cSldViewPr snapToGrid="0" snapToObjects="1">
      <p:cViewPr varScale="1">
        <p:scale>
          <a:sx n="59" d="100"/>
          <a:sy n="59" d="100"/>
        </p:scale>
        <p:origin x="1776" y="58"/>
      </p:cViewPr>
      <p:guideLst>
        <p:guide orient="horz" pos="2160"/>
        <p:guide pos="2880"/>
      </p:guideLst>
    </p:cSldViewPr>
  </p:slideViewPr>
  <p:outlineViewPr>
    <p:cViewPr>
      <p:scale>
        <a:sx n="33" d="100"/>
        <a:sy n="33" d="100"/>
      </p:scale>
      <p:origin x="0" y="3761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schemas.openxmlformats.org/drawingml/2006/chart" xmlns:a="https://schemas.openxmlformats.org/drawingml/2006/main" xmlns:r="https://schemas.openxmlformats.org/officeDocument/2006/relationships">
  <c:date1904 val="0"/>
  <c:lang val="nl-NL"/>
  <c:roundedCorners val="0"/>
  <mc:AlternateContent xmlns:mc="https://schemas.openxmlformats.org/markup-compatibility/2006">
    <mc:Choice xmlns:c14="https://schemas.microsoft.com/office/drawing/2007/8/2/chart" Requires="c14">
      <c14:style val="118"/>
    </mc:Choice>
    <mc:Fallback>
      <c:style val="18"/>
    </mc:Fallback>
  </mc:AlternateContent>
  <c:chart>
    <c:title>
      <c:tx>
        <c:rich>
          <a:bodyPr/>
          <a:lstStyle/>
          <a:p>
            <a:pPr>
              <a:defRPr/>
            </a:pPr>
            <a:r>
              <a:rPr lang="en-US" dirty="0"/>
              <a:t>Samenlevingen in Balans</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Samenlevingen in Balans</c:v>
                </c:pt>
              </c:strCache>
            </c:strRef>
          </c:tx>
          <c:cat>
            <c:strRef>
              <c:f>Sheet1!$A$2:$A$12</c:f>
              <c:strCache>
                <c:ptCount val="11"/>
                <c:pt idx="0">
                  <c:v>duurzaam</c:v>
                </c:pt>
                <c:pt idx="1">
                  <c:v>verbonden</c:v>
                </c:pt>
                <c:pt idx="2">
                  <c:v>liefdevol</c:v>
                </c:pt>
                <c:pt idx="3">
                  <c:v>scheppend</c:v>
                </c:pt>
                <c:pt idx="4">
                  <c:v>cyclisch</c:v>
                </c:pt>
                <c:pt idx="5">
                  <c:v>voelend</c:v>
                </c:pt>
                <c:pt idx="6">
                  <c:v>verantwoordelijk</c:v>
                </c:pt>
                <c:pt idx="7">
                  <c:v>inclusief</c:v>
                </c:pt>
                <c:pt idx="8">
                  <c:v>systeemgericht</c:v>
                </c:pt>
                <c:pt idx="9">
                  <c:v>behoefte-georiënteerd</c:v>
                </c:pt>
                <c:pt idx="10">
                  <c:v>vreedzaam</c:v>
                </c:pt>
              </c:strCache>
            </c:strRef>
          </c:cat>
          <c:val>
            <c:numRef>
              <c:f>Sheet1!$B$2:$B$12</c:f>
              <c:numCache>
                <c:formatCode>General</c:formatCode>
                <c:ptCount val="11"/>
                <c:pt idx="0">
                  <c:v>2</c:v>
                </c:pt>
                <c:pt idx="1">
                  <c:v>2</c:v>
                </c:pt>
                <c:pt idx="2">
                  <c:v>2</c:v>
                </c:pt>
                <c:pt idx="3">
                  <c:v>2</c:v>
                </c:pt>
                <c:pt idx="4">
                  <c:v>2</c:v>
                </c:pt>
                <c:pt idx="5">
                  <c:v>2</c:v>
                </c:pt>
                <c:pt idx="6">
                  <c:v>2</c:v>
                </c:pt>
                <c:pt idx="7">
                  <c:v>2</c:v>
                </c:pt>
                <c:pt idx="8">
                  <c:v>2</c:v>
                </c:pt>
                <c:pt idx="9">
                  <c:v>2</c:v>
                </c:pt>
                <c:pt idx="10">
                  <c:v>2</c:v>
                </c:pt>
              </c:numCache>
            </c:numRef>
          </c:val>
          <c:extLst xmlns:c16r2="https://schemas.microsoft.com/office/drawing/2015/06/chart">
            <c:ext xmlns:c16="https://schemas.microsoft.com/office/drawing/2014/chart" uri="{C3380CC4-5D6E-409C-BE32-E72D297353CC}">
              <c16:uniqueId val="{00000000-7B80-4D9D-85A9-3BD6DD6DCD0E}"/>
            </c:ext>
          </c:extLst>
        </c:ser>
        <c:dLbls>
          <c:showLegendKey val="0"/>
          <c:showVal val="0"/>
          <c:showCatName val="0"/>
          <c:showSerName val="0"/>
          <c:showPercent val="0"/>
          <c:showBubbleSize val="0"/>
          <c:showLeaderLines val="1"/>
        </c:dLbls>
      </c:pie3DChart>
    </c:plotArea>
    <c:legend>
      <c:legendPos val="r"/>
      <c:layout>
        <c:manualLayout>
          <c:xMode val="edge"/>
          <c:yMode val="edge"/>
          <c:x val="0.69975318634313399"/>
          <c:y val="0.15239020122484701"/>
          <c:w val="0.30024681365686501"/>
          <c:h val="0.84760979877515297"/>
        </c:manualLayout>
      </c:layout>
      <c:overlay val="0"/>
    </c:legend>
    <c:plotVisOnly val="1"/>
    <c:dispBlanksAs val="gap"/>
    <c:showDLblsOverMax val="0"/>
  </c:chart>
  <c:txPr>
    <a:bodyPr/>
    <a:lstStyle/>
    <a:p>
      <a:pPr>
        <a:defRPr sz="1800"/>
      </a:pPr>
      <a:endParaRPr lang="nl-NL"/>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schemas.openxmlformats.org/drawingml/2006/main" xmlns:r="https://schemas.openxmlformats.org/officeDocument/2006/relationships" xmlns:p="https://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64D9F6-72B3-BB47-AE2F-584397A43455}" type="datetimeFigureOut">
              <a:rPr lang="en-US" smtClean="0"/>
              <a:t>3/8/2018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EA06C5-2189-9F46-B6D6-BE66726F9D6D}" type="slidenum">
              <a:rPr lang="en-US" smtClean="0"/>
              <a:t>‹nr.›</a:t>
            </a:fld>
            <a:endParaRPr lang="en-US"/>
          </a:p>
        </p:txBody>
      </p:sp>
    </p:spTree>
    <p:extLst>
      <p:ext uri="{BB962C8B-B14F-4D97-AF65-F5344CB8AC3E}">
        <p14:creationId xmlns:p14="https://schemas.microsoft.com/office/powerpoint/2010/main" val="8936275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schemas.openxmlformats.org/drawingml/2006/main" xmlns:r="https://schemas.openxmlformats.org/officeDocument/2006/relationships" xmlns:p="https://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351204-C8A5-314B-A6AE-9B1F087F6B95}" type="datetimeFigureOut">
              <a:rPr lang="en-US" smtClean="0"/>
              <a:t>3/8/2018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38B698-8A4F-5A45-A38F-32A193600670}" type="slidenum">
              <a:rPr lang="en-US" smtClean="0"/>
              <a:t>‹nr.›</a:t>
            </a:fld>
            <a:endParaRPr lang="en-US"/>
          </a:p>
        </p:txBody>
      </p:sp>
    </p:spTree>
    <p:extLst>
      <p:ext uri="{BB962C8B-B14F-4D97-AF65-F5344CB8AC3E}">
        <p14:creationId xmlns:p14="https://schemas.microsoft.com/office/powerpoint/2010/main" val="14592582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www.europa-nu.nl/id/vifhdvtmvdxg/eurocrisis_door_begrotingstekort_en#p3" TargetMode="External"/><Relationship Id="rId13" Type="http://schemas.openxmlformats.org/officeDocument/2006/relationships/hyperlink" Target="http://www.europa-nu.nl/id/vh7doublkozq/stabiliteits_en_groeipact" TargetMode="External"/><Relationship Id="rId18" Type="http://schemas.openxmlformats.org/officeDocument/2006/relationships/hyperlink" Target="http://www.europa-nu.nl/id/vj05k11iqguz/europese_bankenunie" TargetMode="External"/><Relationship Id="rId3" Type="http://schemas.openxmlformats.org/officeDocument/2006/relationships/hyperlink" Target="http://www.europa-nu.nl/id/vh9yp9egm6il/eurozone" TargetMode="External"/><Relationship Id="rId21" Type="http://schemas.openxmlformats.org/officeDocument/2006/relationships/hyperlink" Target="http://www.europa-nu.nl/id/vj54lpr1gxnl/overzicht_maatregelen_eurocrisis" TargetMode="External"/><Relationship Id="rId7" Type="http://schemas.openxmlformats.org/officeDocument/2006/relationships/hyperlink" Target="http://www.europa-nu.nl/id/vifhdvtmvdxg/eurocrisis_door_begrotingstekort_en#p2" TargetMode="External"/><Relationship Id="rId12" Type="http://schemas.openxmlformats.org/officeDocument/2006/relationships/hyperlink" Target="http://www.europa-nu.nl/id/vh7dosu15tzr/economische_en_monetaire_unie_emu" TargetMode="External"/><Relationship Id="rId17" Type="http://schemas.openxmlformats.org/officeDocument/2006/relationships/hyperlink" Target="http://www.europa-nu.nl/id/viioiz5viv5z/toezicht_op_de_financiele_markten" TargetMode="External"/><Relationship Id="rId2" Type="http://schemas.openxmlformats.org/officeDocument/2006/relationships/slide" Target="../slides/slide13.xml"/><Relationship Id="rId16" Type="http://schemas.openxmlformats.org/officeDocument/2006/relationships/hyperlink" Target="http://www.europa-nu.nl/id/vio0i2fa2iww/europees_stabiliteitsmechanisme_esm" TargetMode="External"/><Relationship Id="rId20" Type="http://schemas.openxmlformats.org/officeDocument/2006/relationships/hyperlink" Target="http://www.europa-nu.nl/id/vjqcmiwqw0ra/opkopen_staatsobligaties_door_ecb" TargetMode="External"/><Relationship Id="rId1" Type="http://schemas.openxmlformats.org/officeDocument/2006/relationships/notesMaster" Target="../notesMasters/notesMaster1.xml"/><Relationship Id="rId6" Type="http://schemas.openxmlformats.org/officeDocument/2006/relationships/hyperlink" Target="http://www.europa-nu.nl/id/vifhdvtmvdxg/eurocrisis_door_begrotingstekort_en#p1" TargetMode="External"/><Relationship Id="rId11" Type="http://schemas.openxmlformats.org/officeDocument/2006/relationships/hyperlink" Target="http://www.europa-nu.nl/id/vifhdvtmvdxg/eurocrisis_door_begrotingstekort_en#p6" TargetMode="External"/><Relationship Id="rId5" Type="http://schemas.openxmlformats.org/officeDocument/2006/relationships/hyperlink" Target="http://www.europa-nu.nl/id/vipnaoxq70yi/begrotingsdiscipline_en_europese" TargetMode="External"/><Relationship Id="rId15" Type="http://schemas.openxmlformats.org/officeDocument/2006/relationships/hyperlink" Target="http://www.europa-nu.nl/id/vigvbv4m9mu0/europese_faciliteit_voor_financiele" TargetMode="External"/><Relationship Id="rId10" Type="http://schemas.openxmlformats.org/officeDocument/2006/relationships/hyperlink" Target="http://www.europa-nu.nl/id/vifhdvtmvdxg/eurocrisis_door_begrotingstekort_en#p5" TargetMode="External"/><Relationship Id="rId19" Type="http://schemas.openxmlformats.org/officeDocument/2006/relationships/hyperlink" Target="http://www.europa-nu.nl/id/vg9hmldxqvyt/europese_centrale_bank_ecb" TargetMode="External"/><Relationship Id="rId4" Type="http://schemas.openxmlformats.org/officeDocument/2006/relationships/hyperlink" Target="http://www.europa-nu.nl/id/viddgy7csur3/oprichting_van_europese_monetaire" TargetMode="External"/><Relationship Id="rId9" Type="http://schemas.openxmlformats.org/officeDocument/2006/relationships/hyperlink" Target="http://www.europa-nu.nl/id/vifhdvtmvdxg/eurocrisis_door_begrotingstekort_en#p4" TargetMode="External"/><Relationship Id="rId14" Type="http://schemas.openxmlformats.org/officeDocument/2006/relationships/hyperlink" Target="http://www.europa-nu.nl/id/vg8xdjeo1zoj/europese_commissie_ec" TargetMode="External"/><Relationship Id="rId22" Type="http://schemas.openxmlformats.org/officeDocument/2006/relationships/hyperlink" Target="http://www.europa-nu.nl/id/vh7downx7izu/structuurfondsen_esif"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nl.wikipedia.org/wiki/Archeologie"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nl.wikipedia.org/w/index.php?title=Oude_Europa&amp;action=edit&amp;redlink=1" TargetMode="External"/><Relationship Id="rId5" Type="http://schemas.openxmlformats.org/officeDocument/2006/relationships/hyperlink" Target="https://nl.wikipedia.org/wiki/Bronstijd" TargetMode="External"/><Relationship Id="rId4" Type="http://schemas.openxmlformats.org/officeDocument/2006/relationships/hyperlink" Target="https://nl.wikipedia.org/wiki/Neolithicum"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l.wikipedia.org/wiki/Economische_crisi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nl.wikipedia.org/wiki/Markt_(economi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l.wikipedia.org/wiki/Vastgoed"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nl.wikipedia.org/wiki/Rommelhypotheek" TargetMode="External"/><Relationship Id="rId5" Type="http://schemas.openxmlformats.org/officeDocument/2006/relationships/hyperlink" Target="https://nl.wikipedia.org/wiki/Obligatie" TargetMode="External"/><Relationship Id="rId4" Type="http://schemas.openxmlformats.org/officeDocument/2006/relationships/hyperlink" Target="https://nl.wikipedia.org/wiki/Verenigde_Staten" TargetMode="External"/></Relationships>
</file>

<file path=ppt/notesSlides/notesSlide1.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Moederland - </a:t>
            </a:r>
            <a:r>
              <a:rPr lang="nl-NL" sz="1200" kern="1200" dirty="0" err="1">
                <a:solidFill>
                  <a:schemeClr val="tx1"/>
                </a:solidFill>
                <a:effectLst/>
                <a:latin typeface="+mn-lt"/>
                <a:ea typeface="+mn-ea"/>
                <a:cs typeface="+mn-cs"/>
              </a:rPr>
              <a:t>Herstory</a:t>
            </a:r>
            <a:endParaRPr lang="nl-NL" sz="1200" kern="1200" dirty="0">
              <a:solidFill>
                <a:schemeClr val="tx1"/>
              </a:solidFill>
              <a:effectLst/>
              <a:latin typeface="+mn-lt"/>
              <a:ea typeface="+mn-ea"/>
              <a:cs typeface="+mn-cs"/>
            </a:endParaRPr>
          </a:p>
          <a:p>
            <a:r>
              <a:rPr lang="nl-NL" sz="1200" kern="1200" dirty="0" err="1">
                <a:solidFill>
                  <a:schemeClr val="tx1"/>
                </a:solidFill>
                <a:effectLst/>
                <a:latin typeface="+mn-lt"/>
                <a:ea typeface="+mn-ea"/>
                <a:cs typeface="+mn-cs"/>
              </a:rPr>
              <a:t>Herstory</a:t>
            </a:r>
            <a:r>
              <a:rPr lang="nl-NL" sz="1200" kern="1200" dirty="0">
                <a:solidFill>
                  <a:schemeClr val="tx1"/>
                </a:solidFill>
                <a:effectLst/>
                <a:latin typeface="+mn-lt"/>
                <a:ea typeface="+mn-ea"/>
                <a:cs typeface="+mn-cs"/>
              </a:rPr>
              <a:t> begint in de prehistorie, de tijd van onze Moederlandse geschiedenis. Het schrift bestond toen nog niet, maar alles wat mensen belangrijk vonden werd mondeling overgedragen of weergegeven in tekens en (grot)tekeningen. Mensen in de prehistorie leefden in harmonie met de natuur. Zij vereerden Moeder Aarde en de cyclus van leven, dood en wedergeboorte, die ze afbeelden als een vruchtbaarheidsgodin of in gedaantes die overeenkomen met de seizoenen. Over de hele wereld zijn vruchtbaarheidsbeeldjes of Venusbeeldjes van de verschillende godinnen uit die periode gevonden.  </a:t>
            </a:r>
            <a:endParaRPr lang="en-GB"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Vaderland </a:t>
            </a:r>
            <a:r>
              <a:rPr lang="en-US" sz="1200" kern="1200" dirty="0">
                <a:solidFill>
                  <a:schemeClr val="tx1"/>
                </a:solidFill>
                <a:effectLst/>
                <a:latin typeface="+mn-lt"/>
                <a:ea typeface="+mn-ea"/>
                <a:cs typeface="+mn-cs"/>
              </a:rPr>
              <a:t>–</a:t>
            </a:r>
            <a:r>
              <a:rPr lang="nl-NL" sz="1200" kern="1200" dirty="0">
                <a:solidFill>
                  <a:schemeClr val="tx1"/>
                </a:solidFill>
                <a:effectLst/>
                <a:latin typeface="+mn-lt"/>
                <a:ea typeface="+mn-ea"/>
                <a:cs typeface="+mn-cs"/>
              </a:rPr>
              <a:t> His- story </a:t>
            </a:r>
          </a:p>
          <a:p>
            <a:r>
              <a:rPr lang="nl-NL" sz="1200" kern="1200" dirty="0">
                <a:solidFill>
                  <a:schemeClr val="tx1"/>
                </a:solidFill>
                <a:effectLst/>
                <a:latin typeface="+mn-lt"/>
                <a:ea typeface="+mn-ea"/>
                <a:cs typeface="+mn-cs"/>
              </a:rPr>
              <a:t>Rond 1000 v Chr. breekt er een nieuwe fase aan in ons bewustzijn als mannen de geschiedenis op schrift beginnen te stellen. Het ontstaan van de rede en het schrift betekent naast nieuwe mogelijkheden een teloorgang van de oude beeldtaal uit de oude beschavingen. We treden het land van de vaders binnen waarin vrouwen en in het verlengde daarvan de moedergodin uit beeld verdwijnen en het besef dat wij als mensheid deel zijn van ‘moeder aarde’ op de achtergrond raakt. Men richt zich voortaan in plaats van naar moedertje aarde, naar vadertje hemel. Her-story maakt plaats voor his-story. En met de komst van één mannelijke God, weer iets later in de geschiedenis, verdwijnen de godinnen en de feminiene waarden waar zij voor staan naar het rijk van het onbewuste. </a:t>
            </a:r>
            <a:endParaRPr lang="en-GB"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Mensenland </a:t>
            </a:r>
            <a:r>
              <a:rPr lang="en-US" sz="1200" kern="1200" dirty="0">
                <a:solidFill>
                  <a:schemeClr val="tx1"/>
                </a:solidFill>
                <a:effectLst/>
                <a:latin typeface="+mn-lt"/>
                <a:ea typeface="+mn-ea"/>
                <a:cs typeface="+mn-cs"/>
              </a:rPr>
              <a:t>–</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Our</a:t>
            </a:r>
            <a:r>
              <a:rPr lang="nl-NL" sz="1200" kern="1200" dirty="0">
                <a:solidFill>
                  <a:schemeClr val="tx1"/>
                </a:solidFill>
                <a:effectLst/>
                <a:latin typeface="+mn-lt"/>
                <a:ea typeface="+mn-ea"/>
                <a:cs typeface="+mn-cs"/>
              </a:rPr>
              <a:t> story </a:t>
            </a:r>
          </a:p>
          <a:p>
            <a:r>
              <a:rPr lang="nl-NL" sz="1200" kern="1200" dirty="0">
                <a:solidFill>
                  <a:schemeClr val="tx1"/>
                </a:solidFill>
                <a:effectLst/>
                <a:latin typeface="+mn-lt"/>
                <a:ea typeface="+mn-ea"/>
                <a:cs typeface="+mn-cs"/>
              </a:rPr>
              <a:t>Tot nu, tot in deze tijd, waarin al onze uitgangspunten, fundamenten, dominante denkbeelden die we in onze westerse cultuur al zolang kennen, stilaan veranderen. Het vrouwelijk aspect, de Godin, onze Grote Moeder, sinds jaar en dag een troost voor mensen en de bron van liefde, verschijnt weer in ons midden. Ze voegt nieuw leven toe aan het denken en doen uit het patriarchaat en wijst ons de weg in deze grote transformatie. Een nieuwe periode breekt aan waarin persoonlijke, maatschappelijke en spirituele lijnen samenkomen en de verworvenheden uit beide perioden kunnen samenvloeien. De strijd der seksen blijkt een partnerschap waarbij de ene niet zonder de andere kan. Mannelijk en vrouwelijk zijn twee kanten van dezelfde eenheid. Een Gouden Tijd, vrede &amp; verlichting, Samenlevingen in Balans, zou het dan echt in het verschiet liggen?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38B698-8A4F-5A45-A38F-32A193600670}" type="slidenum">
              <a:rPr lang="en-US" smtClean="0"/>
              <a:t>1</a:t>
            </a:fld>
            <a:endParaRPr lang="en-US"/>
          </a:p>
        </p:txBody>
      </p:sp>
    </p:spTree>
    <p:extLst>
      <p:ext uri="{BB962C8B-B14F-4D97-AF65-F5344CB8AC3E}">
        <p14:creationId xmlns:p14="https://schemas.microsoft.com/office/powerpoint/2010/main" val="777423082"/>
      </p:ext>
    </p:extLst>
  </p:cSld>
  <p:clrMapOvr>
    <a:masterClrMapping/>
  </p:clrMapOvr>
</p:notes>
</file>

<file path=ppt/notesSlides/notesSlide10.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err="1"/>
              <a:t>Krediet</a:t>
            </a:r>
            <a:r>
              <a:rPr lang="en-US"/>
              <a:t> crisis: </a:t>
            </a:r>
            <a:r>
              <a:rPr lang="nl-NL" sz="1200" kern="1200">
                <a:solidFill>
                  <a:schemeClr val="tx1"/>
                </a:solidFill>
                <a:effectLst/>
                <a:latin typeface="+mn-lt"/>
                <a:ea typeface="+mn-ea"/>
                <a:cs typeface="+mn-cs"/>
              </a:rPr>
              <a:t>De aan het begin van de herfst van 2008 in volle hevigheid losgebarsten kredietcrisis begint langzamerhand ook invloed te krijgen op het dagelijks leven in Nederland. In de VS, waar de crisis het eerst op gang kwam, waren de gevolgen al langer merkbaar. </a:t>
            </a:r>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De kredietcrisis begon daar toen groeiende aantallen huiseigenaren hun hypotheken niet meer konden betalen en op straat werden gezet. Inmiddels is ook de werkloosheid er enorm toegenomen. In Nederland verloren investeerders flinke bedragen op de beurzen en raakten spaarders een deel van hun geld kwijt dat ze geparkeerd hadden bij IJslandse banken. </a:t>
            </a:r>
          </a:p>
          <a:p>
            <a:endParaRPr lang="en-US"/>
          </a:p>
        </p:txBody>
      </p:sp>
      <p:sp>
        <p:nvSpPr>
          <p:cNvPr id="4" name="Slide Number Placeholder 3"/>
          <p:cNvSpPr>
            <a:spLocks noGrp="1"/>
          </p:cNvSpPr>
          <p:nvPr>
            <p:ph type="sldNum" sz="quarter" idx="10"/>
          </p:nvPr>
        </p:nvSpPr>
        <p:spPr/>
        <p:txBody>
          <a:bodyPr/>
          <a:lstStyle/>
          <a:p>
            <a:fld id="{0938B698-8A4F-5A45-A38F-32A193600670}" type="slidenum">
              <a:rPr lang="en-US" smtClean="0"/>
              <a:t>12</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11.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t>
            </a:r>
            <a:r>
              <a:rPr lang="fi-FI" sz="1200" b="1" kern="1200" dirty="0">
                <a:solidFill>
                  <a:schemeClr val="tx1"/>
                </a:solidFill>
                <a:effectLst/>
                <a:latin typeface="+mn-lt"/>
                <a:ea typeface="+mn-ea"/>
                <a:cs typeface="+mn-cs"/>
              </a:rPr>
              <a:t>a </a:t>
            </a:r>
            <a:r>
              <a:rPr lang="fi-FI" sz="1200" b="1" kern="1200" dirty="0" err="1">
                <a:solidFill>
                  <a:schemeClr val="tx1"/>
                </a:solidFill>
                <a:effectLst/>
                <a:latin typeface="+mn-lt"/>
                <a:ea typeface="+mn-ea"/>
                <a:cs typeface="+mn-cs"/>
              </a:rPr>
              <a:t>faillis</a:t>
            </a:r>
            <a:r>
              <a:rPr lang="nl-NL" sz="1200" b="1" kern="1200" dirty="0" err="1">
                <a:solidFill>
                  <a:schemeClr val="tx1"/>
                </a:solidFill>
                <a:effectLst/>
                <a:latin typeface="+mn-lt"/>
                <a:ea typeface="+mn-ea"/>
                <a:cs typeface="+mn-cs"/>
              </a:rPr>
              <a:t>sement</a:t>
            </a:r>
            <a:r>
              <a:rPr lang="nl-NL" sz="1200" b="1" kern="1200" dirty="0">
                <a:solidFill>
                  <a:schemeClr val="tx1"/>
                </a:solidFill>
                <a:effectLst/>
                <a:latin typeface="+mn-lt"/>
                <a:ea typeface="+mn-ea"/>
                <a:cs typeface="+mn-cs"/>
              </a:rPr>
              <a:t> van banken, </a:t>
            </a:r>
            <a:r>
              <a:rPr lang="nl-NL" sz="1200" b="1" kern="1200" dirty="0" err="1">
                <a:solidFill>
                  <a:schemeClr val="tx1"/>
                </a:solidFill>
                <a:effectLst/>
                <a:latin typeface="+mn-lt"/>
                <a:ea typeface="+mn-ea"/>
                <a:cs typeface="+mn-cs"/>
              </a:rPr>
              <a:t>faillis</a:t>
            </a:r>
            <a:r>
              <a:rPr lang="en-US" sz="1200" b="1" kern="1200" dirty="0">
                <a:solidFill>
                  <a:schemeClr val="tx1"/>
                </a:solidFill>
                <a:effectLst/>
                <a:latin typeface="+mn-lt"/>
                <a:ea typeface="+mn-ea"/>
                <a:cs typeface="+mn-cs"/>
              </a:rPr>
              <a:t>s</a:t>
            </a:r>
            <a:r>
              <a:rPr lang="nl-NL" sz="1200" b="1" kern="1200" dirty="0" err="1">
                <a:solidFill>
                  <a:schemeClr val="tx1"/>
                </a:solidFill>
                <a:effectLst/>
                <a:latin typeface="+mn-lt"/>
                <a:ea typeface="+mn-ea"/>
                <a:cs typeface="+mn-cs"/>
              </a:rPr>
              <a:t>ement</a:t>
            </a:r>
            <a:r>
              <a:rPr lang="nl-NL" sz="1200" b="1" kern="1200" baseline="0" dirty="0">
                <a:solidFill>
                  <a:schemeClr val="tx1"/>
                </a:solidFill>
                <a:effectLst/>
                <a:latin typeface="+mn-lt"/>
                <a:ea typeface="+mn-ea"/>
                <a:cs typeface="+mn-cs"/>
              </a:rPr>
              <a:t> van </a:t>
            </a:r>
            <a:r>
              <a:rPr lang="nl-NL" sz="1200" b="1" kern="1200" dirty="0">
                <a:solidFill>
                  <a:schemeClr val="tx1"/>
                </a:solidFill>
                <a:effectLst/>
                <a:latin typeface="+mn-lt"/>
                <a:ea typeface="+mn-ea"/>
                <a:cs typeface="+mn-cs"/>
              </a:rPr>
              <a:t>landen </a:t>
            </a:r>
          </a:p>
          <a:p>
            <a:endParaRPr lang="nl-NL" sz="1200" b="1"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https://</a:t>
            </a:r>
            <a:r>
              <a:rPr lang="nl-NL" sz="1200" b="1" kern="1200" dirty="0" err="1">
                <a:solidFill>
                  <a:schemeClr val="tx1"/>
                </a:solidFill>
                <a:effectLst/>
                <a:latin typeface="+mn-lt"/>
                <a:ea typeface="+mn-ea"/>
                <a:cs typeface="+mn-cs"/>
              </a:rPr>
              <a:t>www.europa-nu.nl</a:t>
            </a:r>
            <a:r>
              <a:rPr lang="nl-NL" sz="1200" b="1" kern="1200" dirty="0">
                <a:solidFill>
                  <a:schemeClr val="tx1"/>
                </a:solidFill>
                <a:effectLst/>
                <a:latin typeface="+mn-lt"/>
                <a:ea typeface="+mn-ea"/>
                <a:cs typeface="+mn-cs"/>
              </a:rPr>
              <a:t>/</a:t>
            </a:r>
            <a:r>
              <a:rPr lang="nl-NL" sz="1200" b="1" kern="1200" dirty="0" err="1">
                <a:solidFill>
                  <a:schemeClr val="tx1"/>
                </a:solidFill>
                <a:effectLst/>
                <a:latin typeface="+mn-lt"/>
                <a:ea typeface="+mn-ea"/>
                <a:cs typeface="+mn-cs"/>
              </a:rPr>
              <a:t>id</a:t>
            </a:r>
            <a:r>
              <a:rPr lang="nl-NL" sz="1200" b="1" kern="1200" dirty="0">
                <a:solidFill>
                  <a:schemeClr val="tx1"/>
                </a:solidFill>
                <a:effectLst/>
                <a:latin typeface="+mn-lt"/>
                <a:ea typeface="+mn-ea"/>
                <a:cs typeface="+mn-cs"/>
              </a:rPr>
              <a:t>/</a:t>
            </a:r>
            <a:r>
              <a:rPr lang="nl-NL" sz="1200" b="1" kern="1200" dirty="0" err="1">
                <a:solidFill>
                  <a:schemeClr val="tx1"/>
                </a:solidFill>
                <a:effectLst/>
                <a:latin typeface="+mn-lt"/>
                <a:ea typeface="+mn-ea"/>
                <a:cs typeface="+mn-cs"/>
              </a:rPr>
              <a:t>vifhdvtmvdxg</a:t>
            </a:r>
            <a:r>
              <a:rPr lang="nl-NL" sz="1200" b="1" kern="1200" dirty="0">
                <a:solidFill>
                  <a:schemeClr val="tx1"/>
                </a:solidFill>
                <a:effectLst/>
                <a:latin typeface="+mn-lt"/>
                <a:ea typeface="+mn-ea"/>
                <a:cs typeface="+mn-cs"/>
              </a:rPr>
              <a:t>/</a:t>
            </a:r>
            <a:r>
              <a:rPr lang="nl-NL" sz="1200" b="1" kern="1200" dirty="0" err="1">
                <a:solidFill>
                  <a:schemeClr val="tx1"/>
                </a:solidFill>
                <a:effectLst/>
                <a:latin typeface="+mn-lt"/>
                <a:ea typeface="+mn-ea"/>
                <a:cs typeface="+mn-cs"/>
              </a:rPr>
              <a:t>eurocrisis_door_begrotingstekort_en</a:t>
            </a:r>
            <a:r>
              <a:rPr lang="nl-NL" sz="1200" b="1" kern="1200" dirty="0">
                <a:solidFill>
                  <a:schemeClr val="tx1"/>
                </a:solidFill>
                <a:effectLst/>
                <a:latin typeface="+mn-lt"/>
                <a:ea typeface="+mn-ea"/>
                <a:cs typeface="+mn-cs"/>
              </a:rPr>
              <a:t> </a:t>
            </a:r>
          </a:p>
          <a:p>
            <a:r>
              <a:rPr lang="nl-NL" sz="1200" b="1" kern="1200" dirty="0">
                <a:solidFill>
                  <a:schemeClr val="tx1"/>
                </a:solidFill>
                <a:effectLst/>
                <a:latin typeface="+mn-lt"/>
                <a:ea typeface="+mn-ea"/>
                <a:cs typeface="+mn-cs"/>
              </a:rPr>
              <a:t> </a:t>
            </a:r>
          </a:p>
          <a:p>
            <a:r>
              <a:rPr lang="nl-NL" sz="1200" b="1" kern="1200" dirty="0">
                <a:solidFill>
                  <a:schemeClr val="tx1"/>
                </a:solidFill>
                <a:effectLst/>
                <a:latin typeface="+mn-lt"/>
                <a:ea typeface="+mn-ea"/>
                <a:cs typeface="+mn-cs"/>
              </a:rPr>
              <a:t>Eurocrisis door begrotingstekort en staatsschuld eurolanden- Hoofdinhoud</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Verschillende </a:t>
            </a:r>
            <a:r>
              <a:rPr lang="nl-NL" sz="1200" kern="1200" dirty="0">
                <a:solidFill>
                  <a:schemeClr val="tx1"/>
                </a:solidFill>
                <a:effectLst/>
                <a:latin typeface="+mn-lt"/>
                <a:ea typeface="+mn-ea"/>
                <a:cs typeface="+mn-cs"/>
                <a:hlinkClick r:id="rId3"/>
              </a:rPr>
              <a:t>eurolanden</a:t>
            </a:r>
            <a:r>
              <a:rPr lang="nl-NL" sz="1200" kern="1200" dirty="0">
                <a:solidFill>
                  <a:schemeClr val="tx1"/>
                </a:solidFill>
                <a:effectLst/>
                <a:latin typeface="+mn-lt"/>
                <a:ea typeface="+mn-ea"/>
                <a:cs typeface="+mn-cs"/>
              </a:rPr>
              <a:t> verkeren financieel in zwaar weer. Vooral landen in Zuid-Europa, zoals Cyprus, Griekenland, Spanje, Portugal en Italië hebben een enorm begrotingstekort en/ of een flinke staatsschuld. Daardoor dreigen ze hun financiële verplichtingen niet meer te kunnen nakomen.</a:t>
            </a:r>
          </a:p>
          <a:p>
            <a:r>
              <a:rPr lang="nl-NL" sz="1200" kern="1200" dirty="0">
                <a:solidFill>
                  <a:schemeClr val="tx1"/>
                </a:solidFill>
                <a:effectLst/>
                <a:latin typeface="+mn-lt"/>
                <a:ea typeface="+mn-ea"/>
                <a:cs typeface="+mn-cs"/>
              </a:rPr>
              <a:t>Om het tij te keren zijn op opeenvolgende Europese toppen noodmaatregelen genomen om een faillissement van eurolanden te voorkomen en zijn er bovendien afspraken gemaakt om problemen in de toekomst te vermijden. Zo zijn </a:t>
            </a:r>
            <a:r>
              <a:rPr lang="nl-NL" sz="1200" kern="1200" dirty="0">
                <a:solidFill>
                  <a:schemeClr val="tx1"/>
                </a:solidFill>
                <a:effectLst/>
                <a:latin typeface="+mn-lt"/>
                <a:ea typeface="+mn-ea"/>
                <a:cs typeface="+mn-cs"/>
                <a:hlinkClick r:id="rId4"/>
              </a:rPr>
              <a:t>noodfondsen</a:t>
            </a:r>
            <a:r>
              <a:rPr lang="nl-NL" sz="1200" kern="1200" dirty="0">
                <a:solidFill>
                  <a:schemeClr val="tx1"/>
                </a:solidFill>
                <a:effectLst/>
                <a:latin typeface="+mn-lt"/>
                <a:ea typeface="+mn-ea"/>
                <a:cs typeface="+mn-cs"/>
              </a:rPr>
              <a:t> ingesteld voor landen die acuut hulp nodig hebben en zijn er maatregelen genomen om de financiële positie van banken te versterken. Ook is een strenger </a:t>
            </a:r>
            <a:r>
              <a:rPr lang="nl-NL" sz="1200" kern="1200" dirty="0">
                <a:solidFill>
                  <a:schemeClr val="tx1"/>
                </a:solidFill>
                <a:effectLst/>
                <a:latin typeface="+mn-lt"/>
                <a:ea typeface="+mn-ea"/>
                <a:cs typeface="+mn-cs"/>
                <a:hlinkClick r:id="rId5"/>
              </a:rPr>
              <a:t>toezicht op het begrotingsbeleid van eurolanden</a:t>
            </a:r>
            <a:r>
              <a:rPr lang="nl-NL" sz="1200" kern="1200" dirty="0">
                <a:solidFill>
                  <a:schemeClr val="tx1"/>
                </a:solidFill>
                <a:effectLst/>
                <a:latin typeface="+mn-lt"/>
                <a:ea typeface="+mn-ea"/>
                <a:cs typeface="+mn-cs"/>
              </a:rPr>
              <a:t> ingesteld.</a:t>
            </a:r>
          </a:p>
          <a:p>
            <a:r>
              <a:rPr lang="nl-NL" sz="1200" kern="1200" dirty="0">
                <a:solidFill>
                  <a:schemeClr val="tx1"/>
                </a:solidFill>
                <a:effectLst/>
                <a:latin typeface="+mn-lt"/>
                <a:ea typeface="+mn-ea"/>
                <a:cs typeface="+mn-cs"/>
              </a:rPr>
              <a:t>Eerder genomen maatregelen en bezuinigingen hebben geleid tot felle protesten in sommige Europese landen. Burgers gaan er soms flink op achteruit en sociale voorzieningen zijn in de hele EU in meer of mindere mate versoberd.</a:t>
            </a:r>
          </a:p>
          <a:p>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Inhoudsopgave van deze pagina:</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hlinkClick r:id="rId6"/>
              </a:rPr>
              <a:t>Achtergrond en oorzaken</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hlinkClick r:id="rId7"/>
              </a:rPr>
              <a:t>Belangrijkste maatregelen</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hlinkClick r:id="rId8"/>
              </a:rPr>
              <a:t>Economische groei</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hlinkClick r:id="rId9"/>
              </a:rPr>
              <a:t>Herstel</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hlinkClick r:id="rId10"/>
              </a:rPr>
              <a:t>Financiële situatie eurolanden</a:t>
            </a:r>
            <a:endParaRPr lang="nl-NL" sz="1200" kern="1200" dirty="0">
              <a:solidFill>
                <a:schemeClr val="tx1"/>
              </a:solidFill>
              <a:effectLst/>
              <a:latin typeface="+mn-lt"/>
              <a:ea typeface="+mn-ea"/>
              <a:cs typeface="+mn-cs"/>
            </a:endParaRPr>
          </a:p>
          <a:p>
            <a:pPr lvl="0"/>
            <a:r>
              <a:rPr lang="nl-NL" sz="1200" kern="1200" dirty="0">
                <a:solidFill>
                  <a:schemeClr val="tx1"/>
                </a:solidFill>
                <a:effectLst/>
                <a:latin typeface="+mn-lt"/>
                <a:ea typeface="+mn-ea"/>
                <a:cs typeface="+mn-cs"/>
                <a:hlinkClick r:id="rId11"/>
              </a:rPr>
              <a:t>Meer informatie</a:t>
            </a: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1.</a:t>
            </a: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Achtergrond en oorzaken</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financiële en economische posities van landen die deelnemen aan de </a:t>
            </a:r>
            <a:r>
              <a:rPr lang="nl-NL" sz="1200" kern="1200" dirty="0" err="1">
                <a:solidFill>
                  <a:schemeClr val="tx1"/>
                </a:solidFill>
                <a:effectLst/>
                <a:latin typeface="+mn-lt"/>
                <a:ea typeface="+mn-ea"/>
                <a:cs typeface="+mn-cs"/>
                <a:hlinkClick r:id="rId12"/>
              </a:rPr>
              <a:t>EMU</a:t>
            </a:r>
            <a:r>
              <a:rPr lang="nl-NL" sz="1200" kern="1200" dirty="0" err="1">
                <a:solidFill>
                  <a:schemeClr val="tx1"/>
                </a:solidFill>
                <a:effectLst/>
                <a:latin typeface="+mn-lt"/>
                <a:ea typeface="+mn-ea"/>
                <a:cs typeface="+mn-cs"/>
              </a:rPr>
              <a:t>verschillen</a:t>
            </a:r>
            <a:r>
              <a:rPr lang="nl-NL" sz="1200" kern="1200" dirty="0">
                <a:solidFill>
                  <a:schemeClr val="tx1"/>
                </a:solidFill>
                <a:effectLst/>
                <a:latin typeface="+mn-lt"/>
                <a:ea typeface="+mn-ea"/>
                <a:cs typeface="+mn-cs"/>
              </a:rPr>
              <a:t> onderling sterk van elkaar. Sommige landen hebben een zwakke economie, hoge tekorten en schulden. Bij de invoering van de euro werd ervan uitgegaan dat de landen naar elkaar toe zouden groeien. Aan een nauwere coördinatie van het economische beleid wilden de Europese landen zich toen niet committeren. Daardoor ontbreekt een ‘politiek dak’ op de Europese muntunie.</a:t>
            </a:r>
          </a:p>
          <a:p>
            <a:r>
              <a:rPr lang="nl-NL" sz="1200" kern="1200" dirty="0">
                <a:solidFill>
                  <a:schemeClr val="tx1"/>
                </a:solidFill>
                <a:effectLst/>
                <a:latin typeface="+mn-lt"/>
                <a:ea typeface="+mn-ea"/>
                <a:cs typeface="+mn-cs"/>
              </a:rPr>
              <a:t>Door de recessie hebben veel EU-landen hun overheidstekorten de laatste jaren sterk zien toenemen, tot ver boven de grenzen die in de </a:t>
            </a:r>
            <a:r>
              <a:rPr lang="nl-NL" sz="1200" kern="1200" dirty="0">
                <a:solidFill>
                  <a:schemeClr val="tx1"/>
                </a:solidFill>
                <a:effectLst/>
                <a:latin typeface="+mn-lt"/>
                <a:ea typeface="+mn-ea"/>
                <a:cs typeface="+mn-cs"/>
                <a:hlinkClick r:id="rId13"/>
              </a:rPr>
              <a:t>Europese begrotingsregels</a:t>
            </a:r>
            <a:r>
              <a:rPr lang="nl-NL" sz="1200" kern="1200" dirty="0">
                <a:solidFill>
                  <a:schemeClr val="tx1"/>
                </a:solidFill>
                <a:effectLst/>
                <a:latin typeface="+mn-lt"/>
                <a:ea typeface="+mn-ea"/>
                <a:cs typeface="+mn-cs"/>
              </a:rPr>
              <a:t> zijn afgesproken. Beleggers kregen minder vertrouwen in eurolanden met hoge tekorten, omdat de kans groter werd dat deze landen hun leningen niet meer zouden kunnen terugbetalen. Beleggen in staatsobligaties van landen in financiële problemen werd minder aantrekkelijk.</a:t>
            </a:r>
          </a:p>
          <a:p>
            <a:r>
              <a:rPr lang="nl-NL" sz="1200" kern="1200" dirty="0">
                <a:solidFill>
                  <a:schemeClr val="tx1"/>
                </a:solidFill>
                <a:effectLst/>
                <a:latin typeface="+mn-lt"/>
                <a:ea typeface="+mn-ea"/>
                <a:cs typeface="+mn-cs"/>
              </a:rPr>
              <a:t>Sinds het bekend worden van grote financiële problemen in Griekenland, in oktober 2009, daalde de waarde van de euro en steeg de rente die landen moesten betalen op hun leningen. Voor landen met te hoge tekorten werd het lastig om nog geld te lenen, waardoor ze niet meer aan hun financiële verplichtingen konden voldoen. Verschillende eurolanden moesten daarom Europese financiële steun aanvragen.</a:t>
            </a:r>
          </a:p>
          <a:p>
            <a:r>
              <a:rPr lang="nl-NL" sz="1200" b="1" kern="1200" dirty="0">
                <a:solidFill>
                  <a:schemeClr val="tx1"/>
                </a:solidFill>
                <a:effectLst/>
                <a:latin typeface="+mn-lt"/>
                <a:ea typeface="+mn-ea"/>
                <a:cs typeface="+mn-cs"/>
              </a:rPr>
              <a:t>2.</a:t>
            </a: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Belangrijkste maatregelen</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Europese Unie heeft sinds het uitbreken van de eurocrisis verschillende maatregelen genomen om eurolanden met financiële problemen bij te staan.</a:t>
            </a:r>
          </a:p>
          <a:p>
            <a:r>
              <a:rPr lang="nl-NL" sz="1200" b="1" kern="1200" dirty="0">
                <a:solidFill>
                  <a:schemeClr val="tx1"/>
                </a:solidFill>
                <a:effectLst/>
                <a:latin typeface="+mn-lt"/>
                <a:ea typeface="+mn-ea"/>
                <a:cs typeface="+mn-cs"/>
              </a:rPr>
              <a:t>Begrotingsdiscipline en Europese controle</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lidstaten hebben, onder aanvoering van Duitsland, afspraken gemaakt om de staatsfinanciën op orde te brengen en maatregelen genomen om het vertrouwen van de financiële markten in de eurolanden te herstellen.</a:t>
            </a:r>
          </a:p>
          <a:p>
            <a:pPr lvl="0"/>
            <a:r>
              <a:rPr lang="nl-NL" sz="1200" u="none" strike="noStrike" kern="1200" dirty="0">
                <a:solidFill>
                  <a:schemeClr val="tx1"/>
                </a:solidFill>
                <a:effectLst/>
                <a:latin typeface="+mn-lt"/>
                <a:ea typeface="+mn-ea"/>
                <a:cs typeface="+mn-cs"/>
                <a:hlinkClick r:id="rId5"/>
              </a:rPr>
              <a:t> </a:t>
            </a:r>
            <a:r>
              <a:rPr lang="nl-NL" sz="1200" kern="1200" dirty="0">
                <a:solidFill>
                  <a:schemeClr val="tx1"/>
                </a:solidFill>
                <a:effectLst/>
                <a:latin typeface="+mn-lt"/>
                <a:ea typeface="+mn-ea"/>
                <a:cs typeface="+mn-cs"/>
                <a:hlinkClick r:id="rId5"/>
              </a:rPr>
              <a:t>Meer over begrotingsdiscipline en Europese controle</a:t>
            </a: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Noodfondsen</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eurolanden hebben een noodfonds ingesteld om eurolanden met financiële problemen bij te staan. Steun uit het noodfonds is gebonden aan strikte voorwaarden (bezuinigingen en hervormingen) en strenge controle door de zogenaamde trojka van de Europese Centrale Bank (ECB), de </a:t>
            </a:r>
            <a:r>
              <a:rPr lang="nl-NL" sz="1200" kern="1200" dirty="0">
                <a:solidFill>
                  <a:schemeClr val="tx1"/>
                </a:solidFill>
                <a:effectLst/>
                <a:latin typeface="+mn-lt"/>
                <a:ea typeface="+mn-ea"/>
                <a:cs typeface="+mn-cs"/>
                <a:hlinkClick r:id="rId14"/>
              </a:rPr>
              <a:t>Europese Commissie</a:t>
            </a:r>
            <a:r>
              <a:rPr lang="nl-NL" sz="1200" kern="1200" dirty="0">
                <a:solidFill>
                  <a:schemeClr val="tx1"/>
                </a:solidFill>
                <a:effectLst/>
                <a:latin typeface="+mn-lt"/>
                <a:ea typeface="+mn-ea"/>
                <a:cs typeface="+mn-cs"/>
              </a:rPr>
              <a:t> en het IMF. Aanvankelijk was er een tijdelijk noodfonds, het </a:t>
            </a:r>
            <a:r>
              <a:rPr lang="nl-NL" sz="1200" kern="1200" dirty="0">
                <a:solidFill>
                  <a:schemeClr val="tx1"/>
                </a:solidFill>
                <a:effectLst/>
                <a:latin typeface="+mn-lt"/>
                <a:ea typeface="+mn-ea"/>
                <a:cs typeface="+mn-cs"/>
                <a:hlinkClick r:id="rId15"/>
              </a:rPr>
              <a:t>EFSF</a:t>
            </a:r>
            <a:r>
              <a:rPr lang="nl-NL" sz="1200" kern="1200" dirty="0">
                <a:solidFill>
                  <a:schemeClr val="tx1"/>
                </a:solidFill>
                <a:effectLst/>
                <a:latin typeface="+mn-lt"/>
                <a:ea typeface="+mn-ea"/>
                <a:cs typeface="+mn-cs"/>
              </a:rPr>
              <a:t>, ingesteld, maar dit is later vervangen door een permanent noodfonds, het </a:t>
            </a:r>
            <a:r>
              <a:rPr lang="nl-NL" sz="1200" kern="1200" dirty="0">
                <a:solidFill>
                  <a:schemeClr val="tx1"/>
                </a:solidFill>
                <a:effectLst/>
                <a:latin typeface="+mn-lt"/>
                <a:ea typeface="+mn-ea"/>
                <a:cs typeface="+mn-cs"/>
                <a:hlinkClick r:id="rId16"/>
              </a:rPr>
              <a:t>Europees Stabiliteitsmechanisme</a:t>
            </a:r>
            <a:r>
              <a:rPr lang="nl-NL" sz="1200" kern="1200" dirty="0">
                <a:solidFill>
                  <a:schemeClr val="tx1"/>
                </a:solidFill>
                <a:effectLst/>
                <a:latin typeface="+mn-lt"/>
                <a:ea typeface="+mn-ea"/>
                <a:cs typeface="+mn-cs"/>
              </a:rPr>
              <a:t>.</a:t>
            </a:r>
          </a:p>
          <a:p>
            <a:pPr lvl="0"/>
            <a:r>
              <a:rPr lang="nl-NL" sz="1200" u="none" strike="noStrike" kern="1200" dirty="0">
                <a:solidFill>
                  <a:schemeClr val="tx1"/>
                </a:solidFill>
                <a:effectLst/>
                <a:latin typeface="+mn-lt"/>
                <a:ea typeface="+mn-ea"/>
                <a:cs typeface="+mn-cs"/>
                <a:hlinkClick r:id="rId4"/>
              </a:rPr>
              <a:t> </a:t>
            </a:r>
            <a:r>
              <a:rPr lang="nl-NL" sz="1200" kern="1200" dirty="0">
                <a:solidFill>
                  <a:schemeClr val="tx1"/>
                </a:solidFill>
                <a:effectLst/>
                <a:latin typeface="+mn-lt"/>
                <a:ea typeface="+mn-ea"/>
                <a:cs typeface="+mn-cs"/>
                <a:hlinkClick r:id="rId4"/>
              </a:rPr>
              <a:t>Meer over Europese monetaire noodfondsen</a:t>
            </a: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Oprichting van een bankenunie</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Niet alleen overheden, maar ook banken hebben te lijden onder de crisis. Zij hebben overigens ook bijgedragen aan het ontstaan van de economische problemen. Na de financiële crisis van 2008 was al verscherpt </a:t>
            </a:r>
            <a:r>
              <a:rPr lang="nl-NL" sz="1200" kern="1200" dirty="0">
                <a:solidFill>
                  <a:schemeClr val="tx1"/>
                </a:solidFill>
                <a:effectLst/>
                <a:latin typeface="+mn-lt"/>
                <a:ea typeface="+mn-ea"/>
                <a:cs typeface="+mn-cs"/>
                <a:hlinkClick r:id="rId17"/>
              </a:rPr>
              <a:t>toezicht op banken</a:t>
            </a:r>
            <a:r>
              <a:rPr lang="nl-NL" sz="1200" kern="1200" dirty="0">
                <a:solidFill>
                  <a:schemeClr val="tx1"/>
                </a:solidFill>
                <a:effectLst/>
                <a:latin typeface="+mn-lt"/>
                <a:ea typeface="+mn-ea"/>
                <a:cs typeface="+mn-cs"/>
              </a:rPr>
              <a:t> ingesteld. Eind 2014 ia er een Europese bankenunie opgericht. Dit moet leiden tot beter toezicht op de banken, een Europees garantiestelsel voor spaartegoeden en een gezamenlijke aanpak van banken die in de problemen komen.</a:t>
            </a:r>
          </a:p>
          <a:p>
            <a:pPr lvl="0"/>
            <a:r>
              <a:rPr lang="nl-NL" sz="1200" u="none" strike="noStrike" kern="1200" dirty="0">
                <a:solidFill>
                  <a:schemeClr val="tx1"/>
                </a:solidFill>
                <a:effectLst/>
                <a:latin typeface="+mn-lt"/>
                <a:ea typeface="+mn-ea"/>
                <a:cs typeface="+mn-cs"/>
                <a:hlinkClick r:id="rId18"/>
              </a:rPr>
              <a:t> </a:t>
            </a:r>
            <a:r>
              <a:rPr lang="nl-NL" sz="1200" kern="1200" dirty="0">
                <a:solidFill>
                  <a:schemeClr val="tx1"/>
                </a:solidFill>
                <a:effectLst/>
                <a:latin typeface="+mn-lt"/>
                <a:ea typeface="+mn-ea"/>
                <a:cs typeface="+mn-cs"/>
                <a:hlinkClick r:id="rId18"/>
              </a:rPr>
              <a:t>Meer over oprichting van een bankenunie</a:t>
            </a: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Toezicht op de financiële markten</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Om toekomstige crises te voorkomen is het belangrijk dat er meer toezicht komt op de financiële markten. Daarom stelde de Europese Commissie een expertgroep samen om te onderzoeken hoe het toezicht op de markten kan worden verbeterd. Zij kwamen uiteindelijk met een pakket maatregelen, het zogenaamde 'Financial </a:t>
            </a:r>
            <a:r>
              <a:rPr lang="nl-NL" sz="1200" kern="1200" dirty="0" err="1">
                <a:solidFill>
                  <a:schemeClr val="tx1"/>
                </a:solidFill>
                <a:effectLst/>
                <a:latin typeface="+mn-lt"/>
                <a:ea typeface="+mn-ea"/>
                <a:cs typeface="+mn-cs"/>
              </a:rPr>
              <a:t>Supervisory</a:t>
            </a:r>
            <a:r>
              <a:rPr lang="nl-NL" sz="1200" kern="1200" dirty="0">
                <a:solidFill>
                  <a:schemeClr val="tx1"/>
                </a:solidFill>
                <a:effectLst/>
                <a:latin typeface="+mn-lt"/>
                <a:ea typeface="+mn-ea"/>
                <a:cs typeface="+mn-cs"/>
              </a:rPr>
              <a:t> Package'. Deze maatregelen moeten leiden tot een beter Europees systeem van toezicht op de financiële markten.</a:t>
            </a:r>
          </a:p>
          <a:p>
            <a:pPr lvl="0"/>
            <a:r>
              <a:rPr lang="nl-NL" sz="1200" u="none" strike="noStrike" kern="1200" dirty="0">
                <a:solidFill>
                  <a:schemeClr val="tx1"/>
                </a:solidFill>
                <a:effectLst/>
                <a:latin typeface="+mn-lt"/>
                <a:ea typeface="+mn-ea"/>
                <a:cs typeface="+mn-cs"/>
                <a:hlinkClick r:id="rId17"/>
              </a:rPr>
              <a:t> </a:t>
            </a:r>
            <a:r>
              <a:rPr lang="nl-NL" sz="1200" kern="1200" dirty="0">
                <a:solidFill>
                  <a:schemeClr val="tx1"/>
                </a:solidFill>
                <a:effectLst/>
                <a:latin typeface="+mn-lt"/>
                <a:ea typeface="+mn-ea"/>
                <a:cs typeface="+mn-cs"/>
                <a:hlinkClick r:id="rId17"/>
              </a:rPr>
              <a:t>Meer over toezicht op de financiële markten</a:t>
            </a: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Rol ECB</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a:t>
            </a:r>
            <a:r>
              <a:rPr lang="nl-NL" sz="1200" kern="1200" dirty="0">
                <a:solidFill>
                  <a:schemeClr val="tx1"/>
                </a:solidFill>
                <a:effectLst/>
                <a:latin typeface="+mn-lt"/>
                <a:ea typeface="+mn-ea"/>
                <a:cs typeface="+mn-cs"/>
                <a:hlinkClick r:id="rId19"/>
              </a:rPr>
              <a:t>Europese Centrale Bank (ECB)</a:t>
            </a:r>
            <a:r>
              <a:rPr lang="nl-NL" sz="1200" kern="1200" dirty="0">
                <a:solidFill>
                  <a:schemeClr val="tx1"/>
                </a:solidFill>
                <a:effectLst/>
                <a:latin typeface="+mn-lt"/>
                <a:ea typeface="+mn-ea"/>
                <a:cs typeface="+mn-cs"/>
              </a:rPr>
              <a:t> speelt een belangrijke rol in de eurocrisis. De bank hield de rente laag en verklaarde zich bereid onder voorwaarden ongelimiteerd staatspapier op te kopen van landen in nood, via het programma </a:t>
            </a:r>
            <a:r>
              <a:rPr lang="nl-NL" sz="1200" kern="1200" dirty="0" err="1">
                <a:solidFill>
                  <a:schemeClr val="tx1"/>
                </a:solidFill>
                <a:effectLst/>
                <a:latin typeface="+mn-lt"/>
                <a:ea typeface="+mn-ea"/>
                <a:cs typeface="+mn-cs"/>
              </a:rPr>
              <a:t>Outright</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Monetary</a:t>
            </a:r>
            <a:r>
              <a:rPr lang="nl-NL" sz="1200" kern="1200" dirty="0">
                <a:solidFill>
                  <a:schemeClr val="tx1"/>
                </a:solidFill>
                <a:effectLst/>
                <a:latin typeface="+mn-lt"/>
                <a:ea typeface="+mn-ea"/>
                <a:cs typeface="+mn-cs"/>
              </a:rPr>
              <a:t> Transactions. De belofte van ECB-president Mario </a:t>
            </a:r>
            <a:r>
              <a:rPr lang="nl-NL" sz="1200" kern="1200" dirty="0" err="1">
                <a:solidFill>
                  <a:schemeClr val="tx1"/>
                </a:solidFill>
                <a:effectLst/>
                <a:latin typeface="+mn-lt"/>
                <a:ea typeface="+mn-ea"/>
                <a:cs typeface="+mn-cs"/>
              </a:rPr>
              <a:t>Draghi</a:t>
            </a:r>
            <a:r>
              <a:rPr lang="nl-NL" sz="1200" kern="1200" dirty="0">
                <a:solidFill>
                  <a:schemeClr val="tx1"/>
                </a:solidFill>
                <a:effectLst/>
                <a:latin typeface="+mn-lt"/>
                <a:ea typeface="+mn-ea"/>
                <a:cs typeface="+mn-cs"/>
              </a:rPr>
              <a:t> op 26 juli 2012 om 'alles te doen om de euro te behouden', was een keerpunt in de eurocrisis en bracht rust op de financiële markten. Zelfs de Duitse centrale bank, van oudsher fel tegenstander van het opkopen van staatsobligaties, zette in maart 2014 de deur hiervoor op een kier om deflatie te voorkomen. </a:t>
            </a:r>
          </a:p>
          <a:p>
            <a:r>
              <a:rPr lang="nl-NL" sz="1200" kern="1200" dirty="0">
                <a:solidFill>
                  <a:schemeClr val="tx1"/>
                </a:solidFill>
                <a:effectLst/>
                <a:latin typeface="+mn-lt"/>
                <a:ea typeface="+mn-ea"/>
                <a:cs typeface="+mn-cs"/>
              </a:rPr>
              <a:t>In januari 2015 besloot de ECB voor maximaal 1140 miljard euro aan staatsleningen te gaan opkopen om de economie te stimuleren en de inflatie aan te jagen.</a:t>
            </a:r>
          </a:p>
          <a:p>
            <a:pPr lvl="0"/>
            <a:r>
              <a:rPr lang="nl-NL" sz="1200" u="none" strike="noStrike" kern="1200" dirty="0">
                <a:solidFill>
                  <a:schemeClr val="tx1"/>
                </a:solidFill>
                <a:effectLst/>
                <a:latin typeface="+mn-lt"/>
                <a:ea typeface="+mn-ea"/>
                <a:cs typeface="+mn-cs"/>
                <a:hlinkClick r:id="rId20"/>
              </a:rPr>
              <a:t> </a:t>
            </a:r>
            <a:r>
              <a:rPr lang="nl-NL" sz="1200" kern="1200" dirty="0">
                <a:solidFill>
                  <a:schemeClr val="tx1"/>
                </a:solidFill>
                <a:effectLst/>
                <a:latin typeface="+mn-lt"/>
                <a:ea typeface="+mn-ea"/>
                <a:cs typeface="+mn-cs"/>
                <a:hlinkClick r:id="rId20"/>
              </a:rPr>
              <a:t>Meer over het opkopen van staatsobligaties door de ECB</a:t>
            </a: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Maatregelen eurocrisis</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Europese instellingen hebben sinds de crisis in 2008 verschillende maatregelen genomen om de eurocrisis tegen te gaan. In onderstaand overzicht zijn alle maatregelen in (omgekeerd) chronologische volgorde opgenomen.</a:t>
            </a:r>
          </a:p>
          <a:p>
            <a:pPr lvl="0"/>
            <a:r>
              <a:rPr lang="nl-NL" sz="1200" u="none" strike="noStrike" kern="1200" dirty="0">
                <a:solidFill>
                  <a:schemeClr val="tx1"/>
                </a:solidFill>
                <a:effectLst/>
                <a:latin typeface="+mn-lt"/>
                <a:ea typeface="+mn-ea"/>
                <a:cs typeface="+mn-cs"/>
                <a:hlinkClick r:id="rId21"/>
              </a:rPr>
              <a:t> </a:t>
            </a:r>
            <a:r>
              <a:rPr lang="nl-NL" sz="1200" kern="1200" dirty="0">
                <a:solidFill>
                  <a:schemeClr val="tx1"/>
                </a:solidFill>
                <a:effectLst/>
                <a:latin typeface="+mn-lt"/>
                <a:ea typeface="+mn-ea"/>
                <a:cs typeface="+mn-cs"/>
                <a:hlinkClick r:id="rId21"/>
              </a:rPr>
              <a:t>Overzicht maatregelen eurocrisis</a:t>
            </a: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3.</a:t>
            </a: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Economische groei</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 aankondigingen van bezuinigingsmaatregelen door nationale regeringen roepen in de lidstaten van de EU weerstand op. Vakbonden komen in actie en organiseren demonstraties. De bezuinigingsmaatregelen treffen de gewone burger, terwijl de vakbonden overheden en banken verantwoordelijk houden voor het uitbreken van de economische crisis en de huidige eurocrisis.</a:t>
            </a:r>
          </a:p>
          <a:p>
            <a:r>
              <a:rPr lang="nl-NL" sz="1200" kern="1200" dirty="0">
                <a:solidFill>
                  <a:schemeClr val="tx1"/>
                </a:solidFill>
                <a:effectLst/>
                <a:latin typeface="+mn-lt"/>
                <a:ea typeface="+mn-ea"/>
                <a:cs typeface="+mn-cs"/>
              </a:rPr>
              <a:t>Ook brengen bezuinigingen het gevaar met zich mee dat ze het economisch herstel vertragen. Door te korten op de overheidsbestedingen en salarissen van ambtenaren, krijgt het bedrijfsleven minder opdrachten van overheden en daalt de koopkracht van gezinnen. Sinds het aantreden van de Franse president </a:t>
            </a:r>
            <a:r>
              <a:rPr lang="nl-NL" sz="1200" kern="1200" dirty="0" err="1">
                <a:solidFill>
                  <a:schemeClr val="tx1"/>
                </a:solidFill>
                <a:effectLst/>
                <a:latin typeface="+mn-lt"/>
                <a:ea typeface="+mn-ea"/>
                <a:cs typeface="+mn-cs"/>
              </a:rPr>
              <a:t>Hollande</a:t>
            </a:r>
            <a:r>
              <a:rPr lang="nl-NL" sz="1200" kern="1200" dirty="0">
                <a:solidFill>
                  <a:schemeClr val="tx1"/>
                </a:solidFill>
                <a:effectLst/>
                <a:latin typeface="+mn-lt"/>
                <a:ea typeface="+mn-ea"/>
                <a:cs typeface="+mn-cs"/>
              </a:rPr>
              <a:t> is de discussie op gang gekomen of het strikte begrotingsbeleid de economie van de eurozone weer kan herstellen, zonder daarnaast aanzienlijk te investeren in economische groei.</a:t>
            </a:r>
          </a:p>
          <a:p>
            <a:r>
              <a:rPr lang="nl-NL" sz="1200" kern="1200" dirty="0">
                <a:solidFill>
                  <a:schemeClr val="tx1"/>
                </a:solidFill>
                <a:effectLst/>
                <a:latin typeface="+mn-lt"/>
                <a:ea typeface="+mn-ea"/>
                <a:cs typeface="+mn-cs"/>
              </a:rPr>
              <a:t>Daarom wordt er, naast de aandacht voor een streng begrotingsbeleid voor lidstaten, ook meer aandacht besteed aan het stimuleren van economische groei. Geld uit </a:t>
            </a:r>
            <a:r>
              <a:rPr lang="nl-NL" sz="1200" kern="1200" dirty="0" err="1">
                <a:solidFill>
                  <a:schemeClr val="tx1"/>
                </a:solidFill>
                <a:effectLst/>
                <a:latin typeface="+mn-lt"/>
                <a:ea typeface="+mn-ea"/>
                <a:cs typeface="+mn-cs"/>
              </a:rPr>
              <a:t>de</a:t>
            </a:r>
            <a:r>
              <a:rPr lang="nl-NL" sz="1200" kern="1200" dirty="0" err="1">
                <a:solidFill>
                  <a:schemeClr val="tx1"/>
                </a:solidFill>
                <a:effectLst/>
                <a:latin typeface="+mn-lt"/>
                <a:ea typeface="+mn-ea"/>
                <a:cs typeface="+mn-cs"/>
                <a:hlinkClick r:id="rId22"/>
              </a:rPr>
              <a:t>structuurfondsen</a:t>
            </a:r>
            <a:r>
              <a:rPr lang="nl-NL" sz="1200" kern="1200" dirty="0">
                <a:solidFill>
                  <a:schemeClr val="tx1"/>
                </a:solidFill>
                <a:effectLst/>
                <a:latin typeface="+mn-lt"/>
                <a:ea typeface="+mn-ea"/>
                <a:cs typeface="+mn-cs"/>
              </a:rPr>
              <a:t> wordt bijvoorbeeld ingezet om economische groei te stimuleren.</a:t>
            </a:r>
          </a:p>
          <a:p>
            <a:r>
              <a:rPr lang="nl-NL" sz="1200" b="1" kern="1200" dirty="0">
                <a:solidFill>
                  <a:schemeClr val="tx1"/>
                </a:solidFill>
                <a:effectLst/>
                <a:latin typeface="+mn-lt"/>
                <a:ea typeface="+mn-ea"/>
                <a:cs typeface="+mn-cs"/>
              </a:rPr>
              <a:t>4.</a:t>
            </a:r>
            <a:endParaRPr lang="nl-NL" sz="120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Herstel</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Begin 2014 stelde de </a:t>
            </a:r>
            <a:r>
              <a:rPr lang="nl-NL" sz="1200" kern="1200" dirty="0">
                <a:solidFill>
                  <a:schemeClr val="tx1"/>
                </a:solidFill>
                <a:effectLst/>
                <a:latin typeface="+mn-lt"/>
                <a:ea typeface="+mn-ea"/>
                <a:cs typeface="+mn-cs"/>
                <a:hlinkClick r:id="rId19"/>
              </a:rPr>
              <a:t>Europese Centrale Bank</a:t>
            </a:r>
            <a:r>
              <a:rPr lang="nl-NL" sz="1200" kern="1200" dirty="0">
                <a:solidFill>
                  <a:schemeClr val="tx1"/>
                </a:solidFill>
                <a:effectLst/>
                <a:latin typeface="+mn-lt"/>
                <a:ea typeface="+mn-ea"/>
                <a:cs typeface="+mn-cs"/>
              </a:rPr>
              <a:t> dat de bescheiden groei van de eurozone van eind 2013 zou doorzetten in de komende jaren. De risico's waren echter nog te groot om toen al te kunnen spreken van een zeker en definitief einde van de crisis. In mei 2014 bleek uit de voorjaarsramingen van de Europese Commissie dat de groei van de eurozone doorzet. Zo is de groei van Spanje en Ierland de hoogste in zeven jaar en heeft de Italiaanse economie er niet meer zo goed voorgestaan sinds 2011. De reële </a:t>
            </a:r>
            <a:r>
              <a:rPr lang="nl-NL" sz="1200" kern="1200" dirty="0" err="1">
                <a:solidFill>
                  <a:schemeClr val="tx1"/>
                </a:solidFill>
                <a:effectLst/>
                <a:latin typeface="+mn-lt"/>
                <a:ea typeface="+mn-ea"/>
                <a:cs typeface="+mn-cs"/>
              </a:rPr>
              <a:t>bbp</a:t>
            </a:r>
            <a:r>
              <a:rPr lang="nl-NL" sz="1200" kern="1200" dirty="0">
                <a:solidFill>
                  <a:schemeClr val="tx1"/>
                </a:solidFill>
                <a:effectLst/>
                <a:latin typeface="+mn-lt"/>
                <a:ea typeface="+mn-ea"/>
                <a:cs typeface="+mn-cs"/>
              </a:rPr>
              <a:t>-groei in de hele EU in 2014 kwam uit op 1,4%. Eind 2014 was de verwachting dat de economische groei zou doorzetten naar 1,7% in 2015.</a:t>
            </a:r>
          </a:p>
          <a:p>
            <a:r>
              <a:rPr lang="nl-NL" sz="1200" kern="1200" dirty="0">
                <a:solidFill>
                  <a:schemeClr val="tx1"/>
                </a:solidFill>
                <a:effectLst/>
                <a:latin typeface="+mn-lt"/>
                <a:ea typeface="+mn-ea"/>
                <a:cs typeface="+mn-cs"/>
              </a:rPr>
              <a:t>Het voorzichtige economisch herstel vertaalde zich in 2014 in dalende begrotingstekorten van de overheden van de eurozone. De groei in de staatsschulden als percentage van de totale economie van de landen in de eurozone is in de meeste gevallen ook onder controle gebracht. Het niveau ligt nog wel veel hoger dan in 2007, toen de crisis begon.</a:t>
            </a:r>
          </a:p>
          <a:p>
            <a:r>
              <a:rPr lang="nl-NL" sz="1200" b="1" kern="1200" dirty="0">
                <a:solidFill>
                  <a:schemeClr val="tx1"/>
                </a:solidFill>
                <a:effectLst/>
                <a:latin typeface="+mn-lt"/>
                <a:ea typeface="+mn-ea"/>
                <a:cs typeface="+mn-cs"/>
              </a:rPr>
              <a:t>5.</a:t>
            </a:r>
            <a:endParaRPr lang="nl-NL"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38B698-8A4F-5A45-A38F-32A193600670}" type="slidenum">
              <a:rPr lang="en-US" smtClean="0"/>
              <a:t>13</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12.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noProof="0">
                <a:solidFill>
                  <a:schemeClr val="tx1"/>
                </a:solidFill>
                <a:effectLst/>
                <a:latin typeface="+mn-lt"/>
                <a:ea typeface="+mn-ea"/>
                <a:cs typeface="+mn-cs"/>
              </a:rPr>
              <a:t>Demonstranten gingen in maart op Cyprus de straat op vanwege de noodhulp die de EU bood, wat tot een vermogensheffing moest leiden. Volgens een nieuw rapport van de ILO is de kans op sociale onrust in Europa momenteel groter dan waar ook ter </a:t>
            </a:r>
            <a:r>
              <a:rPr lang="nl-NL" sz="1200" kern="1200" noProof="0" err="1">
                <a:solidFill>
                  <a:schemeClr val="tx1"/>
                </a:solidFill>
                <a:effectLst/>
                <a:latin typeface="+mn-lt"/>
                <a:ea typeface="+mn-ea"/>
                <a:cs typeface="+mn-cs"/>
              </a:rPr>
              <a:t>wereld.Foto</a:t>
            </a:r>
            <a:r>
              <a:rPr lang="nl-NL" sz="1200" kern="1200" noProof="0">
                <a:solidFill>
                  <a:schemeClr val="tx1"/>
                </a:solidFill>
                <a:effectLst/>
                <a:latin typeface="+mn-lt"/>
                <a:ea typeface="+mn-ea"/>
                <a:cs typeface="+mn-cs"/>
              </a:rPr>
              <a:t> AP/</a:t>
            </a:r>
            <a:r>
              <a:rPr lang="nl-NL" sz="1200" kern="1200" noProof="0" err="1">
                <a:solidFill>
                  <a:schemeClr val="tx1"/>
                </a:solidFill>
                <a:effectLst/>
                <a:latin typeface="+mn-lt"/>
                <a:ea typeface="+mn-ea"/>
                <a:cs typeface="+mn-cs"/>
              </a:rPr>
              <a:t>Petros</a:t>
            </a:r>
            <a:r>
              <a:rPr lang="nl-NL" sz="1200" kern="1200" noProof="0">
                <a:solidFill>
                  <a:schemeClr val="tx1"/>
                </a:solidFill>
                <a:effectLst/>
                <a:latin typeface="+mn-lt"/>
                <a:ea typeface="+mn-ea"/>
                <a:cs typeface="+mn-cs"/>
              </a:rPr>
              <a:t> </a:t>
            </a:r>
            <a:r>
              <a:rPr lang="nl-NL" sz="1200" kern="1200" noProof="0" err="1">
                <a:solidFill>
                  <a:schemeClr val="tx1"/>
                </a:solidFill>
                <a:effectLst/>
                <a:latin typeface="+mn-lt"/>
                <a:ea typeface="+mn-ea"/>
                <a:cs typeface="+mn-cs"/>
              </a:rPr>
              <a:t>Giannakouris</a:t>
            </a:r>
            <a:r>
              <a:rPr lang="nl-NL" sz="1200" kern="1200" noProof="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10"/>
          </p:nvPr>
        </p:nvSpPr>
        <p:spPr/>
        <p:txBody>
          <a:bodyPr/>
          <a:lstStyle/>
          <a:p>
            <a:fld id="{0938B698-8A4F-5A45-A38F-32A193600670}" type="slidenum">
              <a:rPr lang="en-US" smtClean="0"/>
              <a:t>14</a:t>
            </a:fld>
            <a:endParaRPr lang="en-US"/>
          </a:p>
        </p:txBody>
      </p:sp>
    </p:spTree>
    <p:extLst>
      <p:ext uri="{BB962C8B-B14F-4D97-AF65-F5344CB8AC3E}">
        <p14:creationId xmlns:p14="https://schemas.microsoft.com/office/powerpoint/2010/main" val="123730643"/>
      </p:ext>
    </p:extLst>
  </p:cSld>
  <p:clrMapOvr>
    <a:masterClrMapping/>
  </p:clrMapOvr>
</p:notes>
</file>

<file path=ppt/notesSlides/notesSlide13.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Milieu</a:t>
            </a:r>
            <a:r>
              <a:rPr lang="nl-NL" sz="1200" kern="1200" baseline="0">
                <a:solidFill>
                  <a:schemeClr val="tx1"/>
                </a:solidFill>
                <a:effectLst/>
                <a:latin typeface="+mn-lt"/>
                <a:ea typeface="+mn-ea"/>
                <a:cs typeface="+mn-cs"/>
              </a:rPr>
              <a:t> crisis: ecologische crisis / klimaatverandering</a:t>
            </a:r>
          </a:p>
          <a:p>
            <a:endParaRPr lang="en-US"/>
          </a:p>
        </p:txBody>
      </p:sp>
      <p:sp>
        <p:nvSpPr>
          <p:cNvPr id="4" name="Slide Number Placeholder 3"/>
          <p:cNvSpPr>
            <a:spLocks noGrp="1"/>
          </p:cNvSpPr>
          <p:nvPr>
            <p:ph type="sldNum" sz="quarter" idx="10"/>
          </p:nvPr>
        </p:nvSpPr>
        <p:spPr/>
        <p:txBody>
          <a:bodyPr/>
          <a:lstStyle/>
          <a:p>
            <a:fld id="{0938B698-8A4F-5A45-A38F-32A193600670}" type="slidenum">
              <a:rPr lang="en-US" smtClean="0"/>
              <a:t>15</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14.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Voedsel</a:t>
            </a:r>
            <a:r>
              <a:rPr lang="en-US"/>
              <a:t> crisis</a:t>
            </a:r>
          </a:p>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baseline="0">
                <a:solidFill>
                  <a:schemeClr val="tx1"/>
                </a:solidFill>
                <a:effectLst/>
                <a:latin typeface="+mn-lt"/>
                <a:ea typeface="+mn-ea"/>
                <a:cs typeface="+mn-cs"/>
              </a:rPr>
              <a:t>Voedsel crisis: </a:t>
            </a:r>
            <a:r>
              <a:rPr lang="nl-NL" sz="1200" kern="1200">
                <a:solidFill>
                  <a:schemeClr val="tx1"/>
                </a:solidFill>
                <a:effectLst/>
                <a:latin typeface="+mn-lt"/>
                <a:ea typeface="+mn-ea"/>
                <a:cs typeface="+mn-cs"/>
              </a:rPr>
              <a:t>Ruim 14 miljoen </a:t>
            </a:r>
            <a:r>
              <a:rPr lang="en-US" sz="1200" kern="1200">
                <a:solidFill>
                  <a:schemeClr val="tx1"/>
                </a:solidFill>
                <a:effectLst/>
                <a:latin typeface="+mn-lt"/>
                <a:ea typeface="+mn-ea"/>
                <a:cs typeface="+mn-cs"/>
              </a:rPr>
              <a:t>–</a:t>
            </a:r>
            <a:r>
              <a:rPr lang="nl-NL" sz="1200" kern="1200">
                <a:solidFill>
                  <a:schemeClr val="tx1"/>
                </a:solidFill>
                <a:effectLst/>
                <a:latin typeface="+mn-lt"/>
                <a:ea typeface="+mn-ea"/>
                <a:cs typeface="+mn-cs"/>
              </a:rPr>
              <a:t> 29 miljoen mensen in zuidelijk Afrika zullen vermoedelijk te maken krijgen met een voedseltekort. Waarschuwing van Wereldvoedselprogramma (WFP) van de Verenigde Naties.</a:t>
            </a:r>
            <a:r>
              <a:rPr lang="nl-NL" sz="1200" kern="1200" baseline="0">
                <a:solidFill>
                  <a:schemeClr val="tx1"/>
                </a:solidFill>
                <a:effectLst/>
                <a:latin typeface="+mn-lt"/>
                <a:ea typeface="+mn-ea"/>
                <a:cs typeface="+mn-cs"/>
              </a:rPr>
              <a:t> </a:t>
            </a:r>
            <a:r>
              <a:rPr lang="nl-NL" sz="1200" kern="1200">
                <a:solidFill>
                  <a:schemeClr val="tx1"/>
                </a:solidFill>
                <a:effectLst/>
                <a:latin typeface="+mn-lt"/>
                <a:ea typeface="+mn-ea"/>
                <a:cs typeface="+mn-cs"/>
              </a:rPr>
              <a:t>Door het weerfenomeen  El </a:t>
            </a:r>
            <a:r>
              <a:rPr lang="nl-NL" sz="1200" kern="1200" err="1">
                <a:solidFill>
                  <a:schemeClr val="tx1"/>
                </a:solidFill>
                <a:effectLst/>
                <a:latin typeface="+mn-lt"/>
                <a:ea typeface="+mn-ea"/>
                <a:cs typeface="+mn-cs"/>
              </a:rPr>
              <a:t>Niño</a:t>
            </a:r>
            <a:r>
              <a:rPr lang="nl-NL" sz="1200" kern="1200">
                <a:solidFill>
                  <a:schemeClr val="tx1"/>
                </a:solidFill>
                <a:effectLst/>
                <a:latin typeface="+mn-lt"/>
                <a:ea typeface="+mn-ea"/>
                <a:cs typeface="+mn-cs"/>
              </a:rPr>
              <a:t> heeft deze regio in Afrika te maken met grote droogte. Hierdoor kan er minder voedsel worden geproduceerd.</a:t>
            </a:r>
          </a:p>
          <a:p>
            <a:endParaRPr lang="en-US"/>
          </a:p>
        </p:txBody>
      </p:sp>
      <p:sp>
        <p:nvSpPr>
          <p:cNvPr id="4" name="Slide Number Placeholder 3"/>
          <p:cNvSpPr>
            <a:spLocks noGrp="1"/>
          </p:cNvSpPr>
          <p:nvPr>
            <p:ph type="sldNum" sz="quarter" idx="10"/>
          </p:nvPr>
        </p:nvSpPr>
        <p:spPr/>
        <p:txBody>
          <a:bodyPr/>
          <a:lstStyle/>
          <a:p>
            <a:fld id="{0938B698-8A4F-5A45-A38F-32A193600670}" type="slidenum">
              <a:rPr lang="en-US" smtClean="0"/>
              <a:t>16</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15.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nl-NL" sz="1200" kern="1200">
                <a:solidFill>
                  <a:schemeClr val="tx1"/>
                </a:solidFill>
                <a:effectLst/>
                <a:latin typeface="+mn-lt"/>
                <a:ea typeface="+mn-ea"/>
                <a:cs typeface="+mn-cs"/>
              </a:rPr>
              <a:t>Van fossiele energie naar duurzame energie &gt; als we ervan uitgaan dat de stijging van het energieverbruik doorzet en als we puur kijken naar de bewezen voorraden fossiele brandstoffen, dan zullen over zo’n 70 jaar alle fossiele brandstoffen verbruikt zijn. </a:t>
            </a:r>
          </a:p>
          <a:p>
            <a:pPr fontAlgn="base"/>
            <a:endParaRPr lang="nl-NL" sz="1200" kern="1200">
              <a:solidFill>
                <a:schemeClr val="tx1"/>
              </a:solidFill>
              <a:effectLst/>
              <a:latin typeface="+mn-lt"/>
              <a:ea typeface="+mn-ea"/>
              <a:cs typeface="+mn-cs"/>
            </a:endParaRPr>
          </a:p>
          <a:p>
            <a:pPr fontAlgn="base"/>
            <a:r>
              <a:rPr lang="nl-NL" sz="1200" kern="1200">
                <a:solidFill>
                  <a:schemeClr val="tx1"/>
                </a:solidFill>
                <a:effectLst/>
                <a:latin typeface="+mn-lt"/>
                <a:ea typeface="+mn-ea"/>
                <a:cs typeface="+mn-cs"/>
              </a:rPr>
              <a:t>De wereldbevolking is de afgelopen 50 jaar sterk gegroeid: van 3 naar 7 miljard mensen. Tegelijkertijd is de mens gemiddeld welvarender geworden. Deze welvaartsstijging heeft ertoe geleid dat we per persoon meer energie zijn gaan gebruiken. Door de combinatie van bevolkingsgroei en welvaartsstijging neemt het wereldwijde energieverbruik snel toe. In 1960, zo’n 50 jaar geleden, bedroeg het wereldwijde energieverbruik ongeveer 5 TW. Nu is dat 16 TW.</a:t>
            </a:r>
          </a:p>
          <a:p>
            <a:pPr fontAlgn="base"/>
            <a:endParaRPr lang="nl-NL" sz="1200" kern="1200">
              <a:solidFill>
                <a:schemeClr val="tx1"/>
              </a:solidFill>
              <a:effectLst/>
              <a:latin typeface="+mn-lt"/>
              <a:ea typeface="+mn-ea"/>
              <a:cs typeface="+mn-cs"/>
            </a:endParaRPr>
          </a:p>
          <a:p>
            <a:pPr fontAlgn="base"/>
            <a:r>
              <a:rPr lang="nl-NL" sz="1200" kern="1200">
                <a:solidFill>
                  <a:schemeClr val="tx1"/>
                </a:solidFill>
                <a:effectLst/>
                <a:latin typeface="+mn-lt"/>
                <a:ea typeface="+mn-ea"/>
                <a:cs typeface="+mn-cs"/>
              </a:rPr>
              <a:t>Als we ervan uitgaan dat de stijging van het energieverbruik doorzet en als we puur kijken naar de bewezen voorraden fossiele brandstoffen, dan zullen over zo’n 70 jaar alle fossiele brandstoffen verbruikt zijn. In de tussentijd zullen er zeker nieuwe voorraden olie, kolen en gas worden ontdekt, maar fossiele brandstoffen zijn eindig. Ze zullen uiteindelijk opraken. Om op lange termijn voldoende energie beschikbaar te hebben, zullen we dus moeten overstappen op duurzame energiebronnen.</a:t>
            </a:r>
          </a:p>
          <a:p>
            <a:pPr fontAlgn="base"/>
            <a:endParaRPr lang="nl-NL" sz="1200" kern="1200">
              <a:solidFill>
                <a:schemeClr val="tx1"/>
              </a:solidFill>
              <a:effectLst/>
              <a:latin typeface="+mn-lt"/>
              <a:ea typeface="+mn-ea"/>
              <a:cs typeface="+mn-cs"/>
            </a:endParaRPr>
          </a:p>
          <a:p>
            <a:pPr fontAlgn="base"/>
            <a:r>
              <a:rPr lang="nl-NL" sz="1200" kern="1200">
                <a:solidFill>
                  <a:schemeClr val="tx1"/>
                </a:solidFill>
                <a:effectLst/>
                <a:latin typeface="+mn-lt"/>
                <a:ea typeface="+mn-ea"/>
                <a:cs typeface="+mn-cs"/>
              </a:rPr>
              <a:t>Er zijn drie belangrijke redenen om niet te lang te wachten met deze overstap:</a:t>
            </a:r>
          </a:p>
          <a:p>
            <a:pPr lvl="0" fontAlgn="base"/>
            <a:r>
              <a:rPr lang="nl-NL" sz="1200" kern="1200">
                <a:solidFill>
                  <a:schemeClr val="tx1"/>
                </a:solidFill>
                <a:effectLst/>
                <a:latin typeface="+mn-lt"/>
                <a:ea typeface="+mn-ea"/>
                <a:cs typeface="+mn-cs"/>
              </a:rPr>
              <a:t>Overstappen naar duurzame energiebronnen kost tijd.</a:t>
            </a:r>
          </a:p>
          <a:p>
            <a:pPr lvl="0" fontAlgn="base"/>
            <a:r>
              <a:rPr lang="nl-NL" sz="1200" kern="1200">
                <a:solidFill>
                  <a:schemeClr val="tx1"/>
                </a:solidFill>
                <a:effectLst/>
                <a:latin typeface="+mn-lt"/>
                <a:ea typeface="+mn-ea"/>
                <a:cs typeface="+mn-cs"/>
              </a:rPr>
              <a:t>Het is onzeker hoeveel nieuwe voorraden er ontdekt zullen worden.</a:t>
            </a:r>
          </a:p>
          <a:p>
            <a:pPr lvl="0" fontAlgn="base"/>
            <a:r>
              <a:rPr lang="nl-NL" sz="1200" kern="1200">
                <a:solidFill>
                  <a:schemeClr val="tx1"/>
                </a:solidFill>
                <a:effectLst/>
                <a:latin typeface="+mn-lt"/>
                <a:ea typeface="+mn-ea"/>
                <a:cs typeface="+mn-cs"/>
              </a:rPr>
              <a:t>Het verbranden van teveel fossiele brandstoffen leidt tot onomkeerbare klimaatverandering.</a:t>
            </a:r>
          </a:p>
          <a:p>
            <a:pPr fontAlgn="base"/>
            <a:r>
              <a:rPr lang="nl-NL" sz="1200" kern="1200">
                <a:solidFill>
                  <a:schemeClr val="tx1"/>
                </a:solidFill>
                <a:effectLst/>
                <a:latin typeface="+mn-lt"/>
                <a:ea typeface="+mn-ea"/>
                <a:cs typeface="+mn-cs"/>
              </a:rPr>
              <a:t>Om een energiecrisis te voorkomen, moeten we de overstap maken naar duurzame energiebronnen en duurzame producten. Deze overstap kan alleen worden gemaakt als mensen zich bewust zijn van de mogelijke energiecrisis.</a:t>
            </a:r>
          </a:p>
          <a:p>
            <a:endParaRPr lang="en-US"/>
          </a:p>
        </p:txBody>
      </p:sp>
      <p:sp>
        <p:nvSpPr>
          <p:cNvPr id="4" name="Slide Number Placeholder 3"/>
          <p:cNvSpPr>
            <a:spLocks noGrp="1"/>
          </p:cNvSpPr>
          <p:nvPr>
            <p:ph type="sldNum" sz="quarter" idx="10"/>
          </p:nvPr>
        </p:nvSpPr>
        <p:spPr/>
        <p:txBody>
          <a:bodyPr/>
          <a:lstStyle/>
          <a:p>
            <a:fld id="{0938B698-8A4F-5A45-A38F-32A193600670}" type="slidenum">
              <a:rPr lang="en-US" smtClean="0"/>
              <a:t>17</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16.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baseline="0">
                <a:solidFill>
                  <a:schemeClr val="tx1"/>
                </a:solidFill>
                <a:effectLst/>
                <a:latin typeface="+mn-lt"/>
                <a:ea typeface="+mn-ea"/>
                <a:cs typeface="+mn-cs"/>
              </a:rPr>
              <a:t>Terroristische geweld: ‘ De enige echt stabiele factor die moslims wereldwijd verbindt, is hun persoonlijke overgave aan de ware God, de erkenning van Mohammed als zijn profeet en de acceptatie van de Koran als de ware openbare van Gods woord. De rest is interpretatie. Vanaf de dood van Mohammed is er altijd verdeeldheid onder moslims geweest.’ </a:t>
            </a:r>
          </a:p>
          <a:p>
            <a:endParaRPr lang="en-US"/>
          </a:p>
        </p:txBody>
      </p:sp>
      <p:sp>
        <p:nvSpPr>
          <p:cNvPr id="4" name="Slide Number Placeholder 3"/>
          <p:cNvSpPr>
            <a:spLocks noGrp="1"/>
          </p:cNvSpPr>
          <p:nvPr>
            <p:ph type="sldNum" sz="quarter" idx="10"/>
          </p:nvPr>
        </p:nvSpPr>
        <p:spPr/>
        <p:txBody>
          <a:bodyPr/>
          <a:lstStyle/>
          <a:p>
            <a:fld id="{0938B698-8A4F-5A45-A38F-32A193600670}" type="slidenum">
              <a:rPr lang="en-US" smtClean="0"/>
              <a:t>18</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17.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Aanslag</a:t>
            </a:r>
            <a:r>
              <a:rPr lang="en-US"/>
              <a:t> in</a:t>
            </a:r>
            <a:r>
              <a:rPr lang="en-US" baseline="0"/>
              <a:t> </a:t>
            </a:r>
            <a:r>
              <a:rPr lang="en-US" baseline="0" err="1"/>
              <a:t>Brussel</a:t>
            </a:r>
            <a:r>
              <a:rPr lang="en-US" baseline="0"/>
              <a:t> </a:t>
            </a:r>
            <a:endParaRPr lang="en-US"/>
          </a:p>
        </p:txBody>
      </p:sp>
      <p:sp>
        <p:nvSpPr>
          <p:cNvPr id="4" name="Slide Number Placeholder 3"/>
          <p:cNvSpPr>
            <a:spLocks noGrp="1"/>
          </p:cNvSpPr>
          <p:nvPr>
            <p:ph type="sldNum" sz="quarter" idx="10"/>
          </p:nvPr>
        </p:nvSpPr>
        <p:spPr/>
        <p:txBody>
          <a:bodyPr/>
          <a:lstStyle/>
          <a:p>
            <a:fld id="{0938B698-8A4F-5A45-A38F-32A193600670}" type="slidenum">
              <a:rPr lang="en-US" smtClean="0"/>
              <a:t>19</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18.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38B698-8A4F-5A45-A38F-32A193600670}" type="slidenum">
              <a:rPr lang="en-US" smtClean="0"/>
              <a:t>20</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19.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38B698-8A4F-5A45-A38F-32A193600670}" type="slidenum">
              <a:rPr lang="en-US" smtClean="0"/>
              <a:t>22</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2.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err="1"/>
              <a:t>Anja</a:t>
            </a:r>
            <a:r>
              <a:rPr lang="nl-NL" noProof="0" dirty="0"/>
              <a:t> </a:t>
            </a:r>
            <a:r>
              <a:rPr lang="nl-NL" noProof="0" dirty="0" err="1"/>
              <a:t>Beerepoot</a:t>
            </a:r>
            <a:r>
              <a:rPr lang="nl-NL" noProof="0" dirty="0"/>
              <a:t> </a:t>
            </a:r>
          </a:p>
          <a:p>
            <a:r>
              <a:rPr lang="en-US" noProof="0" dirty="0"/>
              <a:t>O</a:t>
            </a:r>
            <a:r>
              <a:rPr lang="nl-NL" noProof="0" dirty="0" err="1"/>
              <a:t>prichter</a:t>
            </a:r>
            <a:r>
              <a:rPr lang="nl-NL" noProof="0" dirty="0"/>
              <a:t> </a:t>
            </a:r>
            <a:r>
              <a:rPr lang="nl-NL" noProof="0" dirty="0" err="1"/>
              <a:t>FemaleFactor</a:t>
            </a:r>
            <a:r>
              <a:rPr lang="nl-NL" baseline="0" noProof="0" dirty="0"/>
              <a:t> en Inspiratiehuis: beide zetten zich in voor vergroten van </a:t>
            </a:r>
            <a:r>
              <a:rPr lang="nl-NL" baseline="0" noProof="0"/>
              <a:t>ons bewustzijn</a:t>
            </a:r>
            <a:endParaRPr lang="nl-NL" noProof="0" dirty="0"/>
          </a:p>
          <a:p>
            <a:endParaRPr lang="nl-NL" noProof="0" dirty="0"/>
          </a:p>
          <a:p>
            <a:r>
              <a:rPr lang="nl-NL" noProof="0" dirty="0"/>
              <a:t>Mijn persoonlijke</a:t>
            </a:r>
            <a:r>
              <a:rPr lang="nl-NL" baseline="0" noProof="0" dirty="0"/>
              <a:t> bewustwordingsreis begon zo’n 12 jaar geleden</a:t>
            </a:r>
          </a:p>
          <a:p>
            <a:r>
              <a:rPr lang="nl-NL" baseline="0" noProof="0" dirty="0"/>
              <a:t>Vrouwenrechten zijn binnen, toch is de positie van vrouwen nog niet gelijk</a:t>
            </a:r>
          </a:p>
          <a:p>
            <a:r>
              <a:rPr lang="nl-NL" baseline="0" noProof="0" dirty="0"/>
              <a:t>We zijn als vrouwen allemaal anders maar is er ook nog zoiets als vrouwelijk?  </a:t>
            </a:r>
            <a:endParaRPr lang="nl-NL" noProof="0" dirty="0"/>
          </a:p>
        </p:txBody>
      </p:sp>
      <p:sp>
        <p:nvSpPr>
          <p:cNvPr id="4" name="Slide Number Placeholder 3"/>
          <p:cNvSpPr>
            <a:spLocks noGrp="1"/>
          </p:cNvSpPr>
          <p:nvPr>
            <p:ph type="sldNum" sz="quarter" idx="10"/>
          </p:nvPr>
        </p:nvSpPr>
        <p:spPr/>
        <p:txBody>
          <a:bodyPr/>
          <a:lstStyle/>
          <a:p>
            <a:fld id="{0938B698-8A4F-5A45-A38F-32A193600670}" type="slidenum">
              <a:rPr lang="en-US" smtClean="0"/>
              <a:t>2</a:t>
            </a:fld>
            <a:endParaRPr lang="en-US"/>
          </a:p>
        </p:txBody>
      </p:sp>
    </p:spTree>
    <p:extLst>
      <p:ext uri="{BB962C8B-B14F-4D97-AF65-F5344CB8AC3E}">
        <p14:creationId xmlns:p14="https://schemas.microsoft.com/office/powerpoint/2010/main" val="313905107"/>
      </p:ext>
    </p:extLst>
  </p:cSld>
  <p:clrMapOvr>
    <a:masterClrMapping/>
  </p:clrMapOvr>
</p:notes>
</file>

<file path=ppt/notesSlides/notesSlide20.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err="1"/>
              <a:t>Boyan</a:t>
            </a:r>
            <a:r>
              <a:rPr lang="nl-NL" noProof="0"/>
              <a:t> Slat – Oprichter van de Ocean Clean Up</a:t>
            </a:r>
            <a:r>
              <a:rPr lang="nl-NL" baseline="0" noProof="0"/>
              <a:t> organisatie die zich bezighoudt met de plastic </a:t>
            </a:r>
            <a:r>
              <a:rPr lang="nl-NL" baseline="0" noProof="0" err="1"/>
              <a:t>soup</a:t>
            </a:r>
            <a:r>
              <a:rPr lang="nl-NL" baseline="0" noProof="0"/>
              <a:t> opruimen</a:t>
            </a:r>
            <a:r>
              <a:rPr lang="en-US" baseline="0"/>
              <a:t> </a:t>
            </a:r>
            <a:endParaRPr lang="en-US"/>
          </a:p>
        </p:txBody>
      </p:sp>
      <p:sp>
        <p:nvSpPr>
          <p:cNvPr id="4" name="Slide Number Placeholder 3"/>
          <p:cNvSpPr>
            <a:spLocks noGrp="1"/>
          </p:cNvSpPr>
          <p:nvPr>
            <p:ph type="sldNum" sz="quarter" idx="10"/>
          </p:nvPr>
        </p:nvSpPr>
        <p:spPr/>
        <p:txBody>
          <a:bodyPr/>
          <a:lstStyle/>
          <a:p>
            <a:fld id="{0938B698-8A4F-5A45-A38F-32A193600670}" type="slidenum">
              <a:rPr lang="en-US" smtClean="0"/>
              <a:t>23</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21.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t>14 </a:t>
            </a:r>
            <a:r>
              <a:rPr lang="en-US" err="1"/>
              <a:t>oktober</a:t>
            </a:r>
            <a:r>
              <a:rPr lang="en-US"/>
              <a:t> 2014</a:t>
            </a:r>
          </a:p>
          <a:p>
            <a:pPr marL="0" marR="0" indent="0" algn="l" defTabSz="457200" rtl="0" eaLnBrk="1" fontAlgn="auto" latinLnBrk="0" hangingPunct="1">
              <a:lnSpc>
                <a:spcPct val="100000"/>
              </a:lnSpc>
              <a:spcBef>
                <a:spcPts val="0"/>
              </a:spcBef>
              <a:spcAft>
                <a:spcPts val="0"/>
              </a:spcAft>
              <a:buClrTx/>
              <a:buSzTx/>
              <a:buFontTx/>
              <a:buNone/>
              <a:tabLst/>
              <a:defRPr/>
            </a:pPr>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err="1">
                <a:solidFill>
                  <a:schemeClr val="tx1"/>
                </a:solidFill>
                <a:effectLst/>
                <a:latin typeface="+mn-lt"/>
                <a:ea typeface="+mn-ea"/>
                <a:cs typeface="+mn-cs"/>
              </a:rPr>
              <a:t>Thuisafgehaald</a:t>
            </a:r>
            <a:r>
              <a:rPr lang="nl-NL" sz="1200" kern="1200">
                <a:solidFill>
                  <a:schemeClr val="tx1"/>
                </a:solidFill>
                <a:effectLst/>
                <a:latin typeface="+mn-lt"/>
                <a:ea typeface="+mn-ea"/>
                <a:cs typeface="+mn-cs"/>
              </a:rPr>
              <a:t> is 2,5 jaar geleden begonnen in onze achtertuin, gewoon als een idee van Jan </a:t>
            </a:r>
            <a:r>
              <a:rPr lang="nl-NL" sz="1200" kern="1200" err="1">
                <a:solidFill>
                  <a:schemeClr val="tx1"/>
                </a:solidFill>
                <a:effectLst/>
                <a:latin typeface="+mn-lt"/>
                <a:ea typeface="+mn-ea"/>
                <a:cs typeface="+mn-cs"/>
              </a:rPr>
              <a:t>Thij</a:t>
            </a:r>
            <a:r>
              <a:rPr lang="nl-NL" sz="1200" kern="1200">
                <a:solidFill>
                  <a:schemeClr val="tx1"/>
                </a:solidFill>
                <a:effectLst/>
                <a:latin typeface="+mn-lt"/>
                <a:ea typeface="+mn-ea"/>
                <a:cs typeface="+mn-cs"/>
              </a:rPr>
              <a:t> en mij. En dan ineens is daar de 100.000e ontmoeting via ons platform. Ik probeer het me voor te stellen: 100.000 keer dat de de deurbel gaat. 100.000 keer dat een afhaler in een 'onbekende' keuken staat. Dat een </a:t>
            </a:r>
            <a:r>
              <a:rPr lang="nl-NL" sz="1200" kern="1200" err="1">
                <a:solidFill>
                  <a:schemeClr val="tx1"/>
                </a:solidFill>
                <a:effectLst/>
                <a:latin typeface="+mn-lt"/>
                <a:ea typeface="+mn-ea"/>
                <a:cs typeface="+mn-cs"/>
              </a:rPr>
              <a:t>thuiskok</a:t>
            </a:r>
            <a:r>
              <a:rPr lang="nl-NL" sz="1200" kern="1200">
                <a:solidFill>
                  <a:schemeClr val="tx1"/>
                </a:solidFill>
                <a:effectLst/>
                <a:latin typeface="+mn-lt"/>
                <a:ea typeface="+mn-ea"/>
                <a:cs typeface="+mn-cs"/>
              </a:rPr>
              <a:t> het eten in een bakje schept. Dat er een leuk gesprek plaats vindt. Dat er een lief bedankje wordt gestuurd. Dat er een verrassend gerecht wordt ontdekt. Dat er geen eten wordt verspild. Dat er een vriendschap kan ontstaan... </a:t>
            </a:r>
          </a:p>
          <a:p>
            <a:endParaRPr lang="en-US"/>
          </a:p>
          <a:p>
            <a:endParaRPr lang="en-US"/>
          </a:p>
        </p:txBody>
      </p:sp>
      <p:sp>
        <p:nvSpPr>
          <p:cNvPr id="4" name="Slide Number Placeholder 3"/>
          <p:cNvSpPr>
            <a:spLocks noGrp="1"/>
          </p:cNvSpPr>
          <p:nvPr>
            <p:ph type="sldNum" sz="quarter" idx="10"/>
          </p:nvPr>
        </p:nvSpPr>
        <p:spPr/>
        <p:txBody>
          <a:bodyPr/>
          <a:lstStyle/>
          <a:p>
            <a:fld id="{0938B698-8A4F-5A45-A38F-32A193600670}" type="slidenum">
              <a:rPr lang="en-US" smtClean="0"/>
              <a:t>25</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22.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a:solidFill>
                  <a:schemeClr val="tx1"/>
                </a:solidFill>
                <a:effectLst/>
                <a:latin typeface="+mn-lt"/>
                <a:ea typeface="+mn-ea"/>
                <a:cs typeface="+mn-cs"/>
              </a:rPr>
              <a:t>Stichting koken met oma</a:t>
            </a:r>
            <a:endParaRPr lang="en-GB"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Hoe gelukkig?</a:t>
            </a:r>
            <a:br>
              <a:rPr lang="nl-NL" sz="1200" kern="1200">
                <a:solidFill>
                  <a:schemeClr val="tx1"/>
                </a:solidFill>
                <a:effectLst/>
                <a:latin typeface="+mn-lt"/>
                <a:ea typeface="+mn-ea"/>
                <a:cs typeface="+mn-cs"/>
              </a:rPr>
            </a:br>
            <a:r>
              <a:rPr lang="nl-NL" sz="1200" kern="1200">
                <a:solidFill>
                  <a:schemeClr val="tx1"/>
                </a:solidFill>
                <a:effectLst/>
                <a:latin typeface="+mn-lt"/>
                <a:ea typeface="+mn-ea"/>
                <a:cs typeface="+mn-cs"/>
              </a:rPr>
              <a:t>Stichting Koken met Oma brengt studenten die vaak ongezond eten en ouderen die nogal eens verlegen zitten om gezelschap bij elkaar. De studenten besparen zichzelf een ongezonde diepvriespizza en steken iets op van de (kook)ervaring van oma en in ruil bieden ze gezelschap en sociaal contact.</a:t>
            </a:r>
            <a:endParaRPr lang="en-GB"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Oma’s Pop Up, restaurant</a:t>
            </a:r>
            <a:r>
              <a:rPr lang="nl-NL" sz="1200" kern="1200" baseline="0">
                <a:solidFill>
                  <a:schemeClr val="tx1"/>
                </a:solidFill>
                <a:effectLst/>
                <a:latin typeface="+mn-lt"/>
                <a:ea typeface="+mn-ea"/>
                <a:cs typeface="+mn-cs"/>
              </a:rPr>
              <a:t> in Rotterdam, vooralsnog alleen op zaterdag waar studenten met eenzame ouderen koken. </a:t>
            </a:r>
            <a:endParaRPr lang="nl-NL"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De betekeniseconomie, </a:t>
            </a:r>
            <a:r>
              <a:rPr lang="nl-NL" sz="1200" kern="1200" err="1">
                <a:solidFill>
                  <a:schemeClr val="tx1"/>
                </a:solidFill>
                <a:effectLst/>
                <a:latin typeface="+mn-lt"/>
                <a:ea typeface="+mn-ea"/>
                <a:cs typeface="+mn-cs"/>
              </a:rPr>
              <a:t>purpose</a:t>
            </a:r>
            <a:r>
              <a:rPr lang="nl-NL" sz="1200" kern="1200">
                <a:solidFill>
                  <a:schemeClr val="tx1"/>
                </a:solidFill>
                <a:effectLst/>
                <a:latin typeface="+mn-lt"/>
                <a:ea typeface="+mn-ea"/>
                <a:cs typeface="+mn-cs"/>
              </a:rPr>
              <a:t> </a:t>
            </a:r>
            <a:r>
              <a:rPr lang="nl-NL" sz="1200" kern="1200" err="1">
                <a:solidFill>
                  <a:schemeClr val="tx1"/>
                </a:solidFill>
                <a:effectLst/>
                <a:latin typeface="+mn-lt"/>
                <a:ea typeface="+mn-ea"/>
                <a:cs typeface="+mn-cs"/>
              </a:rPr>
              <a:t>economy</a:t>
            </a:r>
            <a:r>
              <a:rPr lang="nl-NL" sz="1200" kern="1200">
                <a:solidFill>
                  <a:schemeClr val="tx1"/>
                </a:solidFill>
                <a:effectLst/>
                <a:latin typeface="+mn-lt"/>
                <a:ea typeface="+mn-ea"/>
                <a:cs typeface="+mn-cs"/>
              </a:rPr>
              <a:t>, is een economie waarin bedrijven (h)erkennen dat de belangrijkste </a:t>
            </a:r>
            <a:r>
              <a:rPr lang="nl-NL" sz="1200" kern="1200" err="1">
                <a:solidFill>
                  <a:schemeClr val="tx1"/>
                </a:solidFill>
                <a:effectLst/>
                <a:latin typeface="+mn-lt"/>
                <a:ea typeface="+mn-ea"/>
                <a:cs typeface="+mn-cs"/>
              </a:rPr>
              <a:t>waardecomponent</a:t>
            </a:r>
            <a:r>
              <a:rPr lang="nl-NL" sz="1200" kern="1200">
                <a:solidFill>
                  <a:schemeClr val="tx1"/>
                </a:solidFill>
                <a:effectLst/>
                <a:latin typeface="+mn-lt"/>
                <a:ea typeface="+mn-ea"/>
                <a:cs typeface="+mn-cs"/>
              </a:rPr>
              <a:t> buiten het bedrijf ligt, namelijk de consument. En dat de belangrijkste taak van bedrijven daarom moet bestaan uit bijdragen. De betekeniseconomie vraagt om het vermogen van bedrijven tot betekenisgeving, ontplooiing/ontwikkeling, en zingeving voor consumenten. Het is een economie waarin het niet gaat om het verkopen van producten, maar het veranderen van consumenten, waarin het niet gaat om de kwantiteit van transacties maar om de kwaliteit van relaties. Met de betekeniseconomie maakt een nieuwe marketing P opmars en wordt wat mij betreft zelfs met stip meteen de belangrijkste P in de toekomstige marketingmix: </a:t>
            </a:r>
            <a:r>
              <a:rPr lang="nl-NL" sz="1200" kern="1200" err="1">
                <a:solidFill>
                  <a:schemeClr val="tx1"/>
                </a:solidFill>
                <a:effectLst/>
                <a:latin typeface="+mn-lt"/>
                <a:ea typeface="+mn-ea"/>
                <a:cs typeface="+mn-cs"/>
              </a:rPr>
              <a:t>Purpose</a:t>
            </a:r>
            <a:r>
              <a:rPr lang="nl-NL" sz="1200" kern="1200">
                <a:solidFill>
                  <a:schemeClr val="tx1"/>
                </a:solidFill>
                <a:effectLst/>
                <a:latin typeface="+mn-lt"/>
                <a:ea typeface="+mn-ea"/>
                <a:cs typeface="+mn-cs"/>
              </a:rPr>
              <a:t>! </a:t>
            </a:r>
            <a:r>
              <a:rPr lang="nl-NL" sz="1200" kern="1200" err="1">
                <a:solidFill>
                  <a:schemeClr val="tx1"/>
                </a:solidFill>
                <a:effectLst/>
                <a:latin typeface="+mn-lt"/>
                <a:ea typeface="+mn-ea"/>
                <a:cs typeface="+mn-cs"/>
              </a:rPr>
              <a:t>Purpose</a:t>
            </a:r>
            <a:r>
              <a:rPr lang="nl-NL" sz="1200" kern="1200">
                <a:solidFill>
                  <a:schemeClr val="tx1"/>
                </a:solidFill>
                <a:effectLst/>
                <a:latin typeface="+mn-lt"/>
                <a:ea typeface="+mn-ea"/>
                <a:cs typeface="+mn-cs"/>
              </a:rPr>
              <a:t> kun je het best omschrijven als roeping. Het gaat om het hogere doel van een bedrijf. Over de rol die het bedrijf maatschappelijk wil spelen. </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0938B698-8A4F-5A45-A38F-32A193600670}" type="slidenum">
              <a:rPr lang="en-US" smtClean="0"/>
              <a:t>26</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23.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38B698-8A4F-5A45-A38F-32A193600670}" type="slidenum">
              <a:rPr lang="en-US" smtClean="0"/>
              <a:t>27</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24.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38B698-8A4F-5A45-A38F-32A193600670}" type="slidenum">
              <a:rPr lang="en-US" smtClean="0"/>
              <a:t>28</a:t>
            </a:fld>
            <a:endParaRPr lang="en-US"/>
          </a:p>
        </p:txBody>
      </p:sp>
    </p:spTree>
    <p:extLst>
      <p:ext uri="{BB962C8B-B14F-4D97-AF65-F5344CB8AC3E}">
        <p14:creationId xmlns:p14="https://schemas.microsoft.com/office/powerpoint/2010/main" val="246267148"/>
      </p:ext>
    </p:extLst>
  </p:cSld>
  <p:clrMapOvr>
    <a:masterClrMapping/>
  </p:clrMapOvr>
</p:notes>
</file>

<file path=ppt/notesSlides/notesSlide25.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a:t>Utrecht CS – onthaasten, verbroedering, </a:t>
            </a:r>
            <a:r>
              <a:rPr lang="nl-NL" baseline="0" noProof="0"/>
              <a:t> </a:t>
            </a:r>
            <a:endParaRPr lang="nl-NL" noProof="0"/>
          </a:p>
        </p:txBody>
      </p:sp>
      <p:sp>
        <p:nvSpPr>
          <p:cNvPr id="4" name="Slide Number Placeholder 3"/>
          <p:cNvSpPr>
            <a:spLocks noGrp="1"/>
          </p:cNvSpPr>
          <p:nvPr>
            <p:ph type="sldNum" sz="quarter" idx="10"/>
          </p:nvPr>
        </p:nvSpPr>
        <p:spPr/>
        <p:txBody>
          <a:bodyPr/>
          <a:lstStyle/>
          <a:p>
            <a:fld id="{0938B698-8A4F-5A45-A38F-32A193600670}" type="slidenum">
              <a:rPr lang="en-US" smtClean="0"/>
              <a:t>29</a:t>
            </a:fld>
            <a:endParaRPr lang="en-US"/>
          </a:p>
        </p:txBody>
      </p:sp>
    </p:spTree>
    <p:extLst>
      <p:ext uri="{BB962C8B-B14F-4D97-AF65-F5344CB8AC3E}">
        <p14:creationId xmlns:p14="https://schemas.microsoft.com/office/powerpoint/2010/main" val="234432041"/>
      </p:ext>
    </p:extLst>
  </p:cSld>
  <p:clrMapOvr>
    <a:masterClrMapping/>
  </p:clrMapOvr>
</p:notes>
</file>

<file path=ppt/notesSlides/notesSlide26.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38B698-8A4F-5A45-A38F-32A193600670}" type="slidenum">
              <a:rPr lang="en-US" smtClean="0"/>
              <a:t>30</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27.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Prehistorie </a:t>
            </a:r>
            <a:r>
              <a:rPr lang="en-US" dirty="0"/>
              <a:t>–</a:t>
            </a:r>
            <a:r>
              <a:rPr lang="nl-NL" dirty="0"/>
              <a:t> de periode voor onze</a:t>
            </a:r>
            <a:r>
              <a:rPr lang="nl-NL" baseline="0" dirty="0"/>
              <a:t> geschiedenis. </a:t>
            </a:r>
          </a:p>
          <a:p>
            <a:endParaRPr lang="nl-NL" baseline="0" dirty="0"/>
          </a:p>
          <a:p>
            <a:r>
              <a:rPr lang="nl-NL" dirty="0"/>
              <a:t>Venuskunst: sacrale voorchristelijke vrouwelijke kunst die te maken heeft met leven, dood en wedergeboorte.</a:t>
            </a:r>
            <a:r>
              <a:rPr lang="nl-NL" baseline="0" dirty="0"/>
              <a:t> </a:t>
            </a:r>
          </a:p>
          <a:p>
            <a:r>
              <a:rPr lang="nl-NL" baseline="0" dirty="0"/>
              <a:t>Door mannelijke archeologen worden ze vaak beschouwd als de eerste vormen van porno. Naar de mening van vrouwelijke archeologen zijn het vruchtbaarheidsbeeldjes die gebruikt werden in rituelen rond zwangerschap en geboorte. </a:t>
            </a:r>
            <a:endParaRPr lang="nl-NL" dirty="0"/>
          </a:p>
          <a:p>
            <a:endParaRPr lang="nl-NL" dirty="0"/>
          </a:p>
          <a:p>
            <a:r>
              <a:rPr lang="nl-NL" dirty="0"/>
              <a:t>De Venus van </a:t>
            </a:r>
            <a:r>
              <a:rPr lang="nl-NL" dirty="0" err="1"/>
              <a:t>Willendorf</a:t>
            </a:r>
            <a:r>
              <a:rPr lang="nl-NL" dirty="0"/>
              <a:t>, circa 25.000 v. Christus (kalksteen met sporen van orde oker, 11 cm, Natuurhistorisch</a:t>
            </a:r>
            <a:r>
              <a:rPr lang="nl-NL" baseline="0" dirty="0"/>
              <a:t> Museum, Wenen</a:t>
            </a:r>
            <a:endParaRPr lang="nl-NL" dirty="0"/>
          </a:p>
        </p:txBody>
      </p:sp>
      <p:sp>
        <p:nvSpPr>
          <p:cNvPr id="4" name="Slide Number Placeholder 3"/>
          <p:cNvSpPr>
            <a:spLocks noGrp="1"/>
          </p:cNvSpPr>
          <p:nvPr>
            <p:ph type="sldNum" sz="quarter" idx="10"/>
          </p:nvPr>
        </p:nvSpPr>
        <p:spPr/>
        <p:txBody>
          <a:bodyPr/>
          <a:lstStyle/>
          <a:p>
            <a:fld id="{0938B698-8A4F-5A45-A38F-32A193600670}" type="slidenum">
              <a:rPr lang="en-US" smtClean="0"/>
              <a:t>32</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28.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rose</a:t>
            </a:r>
            <a:r>
              <a:rPr lang="nl-NL" sz="1200" kern="1200" dirty="0">
                <a:solidFill>
                  <a:schemeClr val="tx1"/>
                </a:solidFill>
                <a:effectLst/>
                <a:latin typeface="+mn-lt"/>
                <a:ea typeface="+mn-ea"/>
                <a:cs typeface="+mn-cs"/>
              </a:rPr>
              <a:t>) veronderstelde thuisland ██ (donker</a:t>
            </a:r>
            <a:r>
              <a:rPr lang="nl-NL" sz="1200" kern="1200" baseline="0" dirty="0">
                <a:solidFill>
                  <a:schemeClr val="tx1"/>
                </a:solidFill>
                <a:effectLst/>
                <a:latin typeface="+mn-lt"/>
                <a:ea typeface="+mn-ea"/>
                <a:cs typeface="+mn-cs"/>
              </a:rPr>
              <a:t> oranje) </a:t>
            </a:r>
            <a:r>
              <a:rPr lang="nl-NL" sz="1200" kern="1200" dirty="0">
                <a:solidFill>
                  <a:schemeClr val="tx1"/>
                </a:solidFill>
                <a:effectLst/>
                <a:latin typeface="+mn-lt"/>
                <a:ea typeface="+mn-ea"/>
                <a:cs typeface="+mn-cs"/>
              </a:rPr>
              <a:t>verspreidingsgebied ca. 2500 v. </a:t>
            </a:r>
            <a:r>
              <a:rPr lang="nl-NL" sz="1200" kern="1200" dirty="0" err="1">
                <a:solidFill>
                  <a:schemeClr val="tx1"/>
                </a:solidFill>
                <a:effectLst/>
                <a:latin typeface="+mn-lt"/>
                <a:ea typeface="+mn-ea"/>
                <a:cs typeface="+mn-cs"/>
              </a:rPr>
              <a:t>Chr</a:t>
            </a:r>
            <a:r>
              <a:rPr lang="nl-NL" sz="1200" kern="1200" dirty="0">
                <a:solidFill>
                  <a:schemeClr val="tx1"/>
                </a:solidFill>
                <a:effectLst/>
                <a:latin typeface="+mn-lt"/>
                <a:ea typeface="+mn-ea"/>
                <a:cs typeface="+mn-cs"/>
              </a:rPr>
              <a:t> ██  (licht oranje) verspreidingsgebied ca. 1000 v. </a:t>
            </a:r>
            <a:r>
              <a:rPr lang="nl-NL" sz="1200" kern="1200" dirty="0" err="1">
                <a:solidFill>
                  <a:schemeClr val="tx1"/>
                </a:solidFill>
                <a:effectLst/>
                <a:latin typeface="+mn-lt"/>
                <a:ea typeface="+mn-ea"/>
                <a:cs typeface="+mn-cs"/>
              </a:rPr>
              <a:t>Chr</a:t>
            </a:r>
            <a:r>
              <a:rPr lang="nl-NL" sz="1200" kern="1200" dirty="0">
                <a:solidFill>
                  <a:schemeClr val="tx1"/>
                </a:solidFill>
                <a:effectLst/>
                <a:latin typeface="+mn-lt"/>
                <a:ea typeface="+mn-ea"/>
                <a:cs typeface="+mn-cs"/>
              </a:rPr>
              <a:t> Indo-Europese migraties volgens het </a:t>
            </a:r>
            <a:r>
              <a:rPr lang="nl-NL" sz="1200" kern="1200" dirty="0" err="1">
                <a:solidFill>
                  <a:schemeClr val="tx1"/>
                </a:solidFill>
                <a:effectLst/>
                <a:latin typeface="+mn-lt"/>
                <a:ea typeface="+mn-ea"/>
                <a:cs typeface="+mn-cs"/>
              </a:rPr>
              <a:t>koerganmodel</a:t>
            </a:r>
            <a:r>
              <a:rPr lang="nl-NL" sz="1200" kern="1200" dirty="0">
                <a:solidFill>
                  <a:schemeClr val="tx1"/>
                </a:solidFill>
                <a:effectLst/>
                <a:latin typeface="+mn-lt"/>
                <a:ea typeface="+mn-ea"/>
                <a:cs typeface="+mn-cs"/>
              </a:rPr>
              <a:t>. De migratie naar </a:t>
            </a:r>
            <a:r>
              <a:rPr lang="nl-NL" sz="1200" kern="1200" dirty="0" err="1">
                <a:solidFill>
                  <a:schemeClr val="tx1"/>
                </a:solidFill>
                <a:effectLst/>
                <a:latin typeface="+mn-lt"/>
                <a:ea typeface="+mn-ea"/>
                <a:cs typeface="+mn-cs"/>
              </a:rPr>
              <a:t>Anatolië</a:t>
            </a:r>
            <a:r>
              <a:rPr lang="nl-NL" sz="1200" kern="1200" dirty="0">
                <a:solidFill>
                  <a:schemeClr val="tx1"/>
                </a:solidFill>
                <a:effectLst/>
                <a:latin typeface="+mn-lt"/>
                <a:ea typeface="+mn-ea"/>
                <a:cs typeface="+mn-cs"/>
              </a:rPr>
              <a:t> (gemarkeerd met een gestippelde pijl) zou over de Kaukasus of over de Balkan kunnen zijn gegaan.</a:t>
            </a:r>
            <a:endParaRPr lang="en-GB" sz="1200" kern="1200" dirty="0">
              <a:solidFill>
                <a:schemeClr val="tx1"/>
              </a:solidFill>
              <a:effectLst/>
              <a:latin typeface="+mn-lt"/>
              <a:ea typeface="+mn-ea"/>
              <a:cs typeface="+mn-cs"/>
            </a:endParaRPr>
          </a:p>
          <a:p>
            <a:endParaRPr lang="nl-NL" sz="1200" b="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dirty="0" err="1">
                <a:solidFill>
                  <a:schemeClr val="tx1"/>
                </a:solidFill>
                <a:effectLst/>
                <a:latin typeface="+mn-lt"/>
                <a:ea typeface="+mn-ea"/>
                <a:cs typeface="+mn-cs"/>
              </a:rPr>
              <a:t>Marija</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Gimbutas</a:t>
            </a:r>
            <a:r>
              <a:rPr lang="nl-NL"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nl-NL" sz="1200" kern="1200" baseline="0" dirty="0">
                <a:solidFill>
                  <a:schemeClr val="tx1"/>
                </a:solidFill>
                <a:effectLst/>
                <a:latin typeface="+mn-lt"/>
                <a:ea typeface="+mn-ea"/>
                <a:cs typeface="+mn-cs"/>
              </a:rPr>
              <a:t> </a:t>
            </a:r>
            <a:r>
              <a:rPr lang="nl-NL" sz="1200" kern="1200" baseline="0" dirty="0" err="1">
                <a:solidFill>
                  <a:schemeClr val="tx1"/>
                </a:solidFill>
                <a:effectLst/>
                <a:latin typeface="+mn-lt"/>
                <a:ea typeface="+mn-ea"/>
                <a:cs typeface="+mn-cs"/>
              </a:rPr>
              <a:t>Koerganhypothese</a:t>
            </a:r>
            <a:r>
              <a:rPr lang="nl-NL" sz="1200" kern="1200" baseline="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was een Litouws-Amerikaans </a:t>
            </a:r>
            <a:r>
              <a:rPr lang="nl-NL" sz="1200" u="none" strike="noStrike" kern="1200" dirty="0">
                <a:solidFill>
                  <a:schemeClr val="tx1"/>
                </a:solidFill>
                <a:effectLst/>
                <a:latin typeface="+mn-lt"/>
                <a:ea typeface="+mn-ea"/>
                <a:cs typeface="+mn-cs"/>
                <a:hlinkClick r:id="rId3" tooltip="Archeologie"/>
              </a:rPr>
              <a:t>archeologe</a:t>
            </a:r>
            <a:r>
              <a:rPr lang="nl-NL" sz="1200" kern="1200" dirty="0">
                <a:solidFill>
                  <a:schemeClr val="tx1"/>
                </a:solidFill>
                <a:effectLst/>
                <a:latin typeface="+mn-lt"/>
                <a:ea typeface="+mn-ea"/>
                <a:cs typeface="+mn-cs"/>
              </a:rPr>
              <a:t> en als zodanig een onderzoekster van de </a:t>
            </a:r>
            <a:r>
              <a:rPr lang="nl-NL" sz="1200" u="none" strike="noStrike" kern="1200" dirty="0">
                <a:solidFill>
                  <a:schemeClr val="tx1"/>
                </a:solidFill>
                <a:effectLst/>
                <a:latin typeface="+mn-lt"/>
                <a:ea typeface="+mn-ea"/>
                <a:cs typeface="+mn-cs"/>
                <a:hlinkClick r:id="rId4" tooltip="Neolithicum"/>
              </a:rPr>
              <a:t>neolithische</a:t>
            </a:r>
            <a:r>
              <a:rPr lang="nl-NL" sz="1200" kern="1200" dirty="0">
                <a:solidFill>
                  <a:schemeClr val="tx1"/>
                </a:solidFill>
                <a:effectLst/>
                <a:latin typeface="+mn-lt"/>
                <a:ea typeface="+mn-ea"/>
                <a:cs typeface="+mn-cs"/>
              </a:rPr>
              <a:t> en </a:t>
            </a:r>
            <a:r>
              <a:rPr lang="nl-NL" sz="1200" u="none" strike="noStrike" kern="1200" dirty="0">
                <a:solidFill>
                  <a:schemeClr val="tx1"/>
                </a:solidFill>
                <a:effectLst/>
                <a:latin typeface="+mn-lt"/>
                <a:ea typeface="+mn-ea"/>
                <a:cs typeface="+mn-cs"/>
                <a:hlinkClick r:id="rId5" tooltip="Bronstijd"/>
              </a:rPr>
              <a:t>bronstijdculturen</a:t>
            </a:r>
            <a:r>
              <a:rPr lang="nl-NL" sz="1200" kern="1200" dirty="0">
                <a:solidFill>
                  <a:schemeClr val="tx1"/>
                </a:solidFill>
                <a:effectLst/>
                <a:latin typeface="+mn-lt"/>
                <a:ea typeface="+mn-ea"/>
                <a:cs typeface="+mn-cs"/>
              </a:rPr>
              <a:t> van het "</a:t>
            </a:r>
            <a:r>
              <a:rPr lang="nl-NL" sz="1200" u="none" strike="noStrike" kern="1200" dirty="0">
                <a:solidFill>
                  <a:schemeClr val="tx1"/>
                </a:solidFill>
                <a:effectLst/>
                <a:latin typeface="+mn-lt"/>
                <a:ea typeface="+mn-ea"/>
                <a:cs typeface="+mn-cs"/>
                <a:hlinkClick r:id="rId6" tooltip="Oude Europa (de pagina bestaat niet)"/>
              </a:rPr>
              <a:t>Oude Europa</a:t>
            </a:r>
            <a:r>
              <a:rPr lang="nl-NL" sz="1200" kern="1200" dirty="0">
                <a:solidFill>
                  <a:schemeClr val="tx1"/>
                </a:solidFill>
                <a:effectLst/>
                <a:latin typeface="+mn-lt"/>
                <a:ea typeface="+mn-ea"/>
                <a:cs typeface="+mn-cs"/>
              </a:rPr>
              <a:t>", een door haar ingevoerde term.</a:t>
            </a:r>
            <a:endParaRPr lang="en-GB"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nl-NL" sz="1200" b="0" kern="1200" dirty="0">
                <a:solidFill>
                  <a:schemeClr val="tx1"/>
                </a:solidFill>
                <a:effectLst/>
                <a:latin typeface="+mn-lt"/>
                <a:ea typeface="+mn-ea"/>
                <a:cs typeface="+mn-cs"/>
              </a:rPr>
              <a:t>De verhalen over de Godinnen werden gekerstend en sommige godinnen kwamen daarin als heiligen naar voren (b.v. </a:t>
            </a:r>
            <a:r>
              <a:rPr lang="nl-NL" sz="1200" b="0" kern="1200" dirty="0" err="1">
                <a:solidFill>
                  <a:schemeClr val="tx1"/>
                </a:solidFill>
                <a:effectLst/>
                <a:latin typeface="+mn-lt"/>
                <a:ea typeface="+mn-ea"/>
                <a:cs typeface="+mn-cs"/>
              </a:rPr>
              <a:t>Brigida</a:t>
            </a:r>
            <a:r>
              <a:rPr lang="nl-NL" sz="1200" b="0" kern="1200" dirty="0">
                <a:solidFill>
                  <a:schemeClr val="tx1"/>
                </a:solidFill>
                <a:effectLst/>
                <a:latin typeface="+mn-lt"/>
                <a:ea typeface="+mn-ea"/>
                <a:cs typeface="+mn-cs"/>
              </a:rPr>
              <a:t> en Anna). Het merendeel werd echter als heks, duivelin, geest</a:t>
            </a:r>
            <a:r>
              <a:rPr lang="nl-NL" sz="1200" b="0" kern="1200" baseline="0" dirty="0">
                <a:solidFill>
                  <a:schemeClr val="tx1"/>
                </a:solidFill>
                <a:effectLst/>
                <a:latin typeface="+mn-lt"/>
                <a:ea typeface="+mn-ea"/>
                <a:cs typeface="+mn-cs"/>
              </a:rPr>
              <a:t> of hoer afgeschilderd. </a:t>
            </a:r>
          </a:p>
          <a:p>
            <a:endParaRPr lang="nl-NL" sz="1200" b="0" kern="1200" baseline="0" dirty="0">
              <a:solidFill>
                <a:schemeClr val="tx1"/>
              </a:solidFill>
              <a:effectLst/>
              <a:latin typeface="+mn-lt"/>
              <a:ea typeface="+mn-ea"/>
              <a:cs typeface="+mn-cs"/>
            </a:endParaRPr>
          </a:p>
          <a:p>
            <a:r>
              <a:rPr lang="en-US" sz="1200" b="0" kern="1200" baseline="0" dirty="0" err="1">
                <a:solidFill>
                  <a:schemeClr val="tx1"/>
                </a:solidFill>
                <a:effectLst/>
                <a:latin typeface="+mn-lt"/>
                <a:ea typeface="+mn-ea"/>
                <a:cs typeface="+mn-cs"/>
              </a:rPr>
              <a:t>Fallusverering</a:t>
            </a:r>
            <a:r>
              <a:rPr lang="en-US" sz="1200" b="0" kern="1200" baseline="0" dirty="0">
                <a:solidFill>
                  <a:schemeClr val="tx1"/>
                </a:solidFill>
                <a:effectLst/>
                <a:latin typeface="+mn-lt"/>
                <a:ea typeface="+mn-ea"/>
                <a:cs typeface="+mn-cs"/>
              </a:rPr>
              <a:t> / </a:t>
            </a:r>
            <a:r>
              <a:rPr lang="en-US" sz="1200" b="0" kern="1200" baseline="0" dirty="0" err="1">
                <a:solidFill>
                  <a:schemeClr val="tx1"/>
                </a:solidFill>
                <a:effectLst/>
                <a:latin typeface="+mn-lt"/>
                <a:ea typeface="+mn-ea"/>
                <a:cs typeface="+mn-cs"/>
              </a:rPr>
              <a:t>menselijke</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samenleving</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werd</a:t>
            </a:r>
            <a:r>
              <a:rPr lang="en-US" sz="1200" b="0" kern="1200" baseline="0" dirty="0">
                <a:solidFill>
                  <a:schemeClr val="tx1"/>
                </a:solidFill>
                <a:effectLst/>
                <a:latin typeface="+mn-lt"/>
                <a:ea typeface="+mn-ea"/>
                <a:cs typeface="+mn-cs"/>
              </a:rPr>
              <a:t> door </a:t>
            </a:r>
            <a:r>
              <a:rPr lang="en-US" sz="1200" b="0" kern="1200" baseline="0" dirty="0" err="1">
                <a:solidFill>
                  <a:schemeClr val="tx1"/>
                </a:solidFill>
                <a:effectLst/>
                <a:latin typeface="+mn-lt"/>
                <a:ea typeface="+mn-ea"/>
                <a:cs typeface="+mn-cs"/>
              </a:rPr>
              <a:t>ontdekking</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landbouw</a:t>
            </a:r>
            <a:r>
              <a:rPr lang="en-US" sz="1200" b="0" kern="1200" baseline="0" dirty="0">
                <a:solidFill>
                  <a:schemeClr val="tx1"/>
                </a:solidFill>
                <a:effectLst/>
                <a:latin typeface="+mn-lt"/>
                <a:ea typeface="+mn-ea"/>
                <a:cs typeface="+mn-cs"/>
              </a:rPr>
              <a:t> en de </a:t>
            </a:r>
            <a:r>
              <a:rPr lang="en-US" sz="1200" b="0" kern="1200" baseline="0" dirty="0" err="1">
                <a:solidFill>
                  <a:schemeClr val="tx1"/>
                </a:solidFill>
                <a:effectLst/>
                <a:latin typeface="+mn-lt"/>
                <a:ea typeface="+mn-ea"/>
                <a:cs typeface="+mn-cs"/>
              </a:rPr>
              <a:t>consolidatie</a:t>
            </a:r>
            <a:r>
              <a:rPr lang="en-US" sz="1200" b="0" kern="1200" baseline="0" dirty="0">
                <a:solidFill>
                  <a:schemeClr val="tx1"/>
                </a:solidFill>
                <a:effectLst/>
                <a:latin typeface="+mn-lt"/>
                <a:ea typeface="+mn-ea"/>
                <a:cs typeface="+mn-cs"/>
              </a:rPr>
              <a:t> van </a:t>
            </a:r>
            <a:r>
              <a:rPr lang="en-US" sz="1200" b="0" kern="1200" baseline="0" dirty="0" err="1">
                <a:solidFill>
                  <a:schemeClr val="tx1"/>
                </a:solidFill>
                <a:effectLst/>
                <a:latin typeface="+mn-lt"/>
                <a:ea typeface="+mn-ea"/>
                <a:cs typeface="+mn-cs"/>
              </a:rPr>
              <a:t>stammen</a:t>
            </a:r>
            <a:r>
              <a:rPr lang="en-US" sz="1200" b="0" kern="1200" baseline="0" dirty="0">
                <a:solidFill>
                  <a:schemeClr val="tx1"/>
                </a:solidFill>
                <a:effectLst/>
                <a:latin typeface="+mn-lt"/>
                <a:ea typeface="+mn-ea"/>
                <a:cs typeface="+mn-cs"/>
              </a:rPr>
              <a:t> tot </a:t>
            </a:r>
            <a:r>
              <a:rPr lang="en-US" sz="1200" b="0" kern="1200" baseline="0" dirty="0" err="1">
                <a:solidFill>
                  <a:schemeClr val="tx1"/>
                </a:solidFill>
                <a:effectLst/>
                <a:latin typeface="+mn-lt"/>
                <a:ea typeface="+mn-ea"/>
                <a:cs typeface="+mn-cs"/>
              </a:rPr>
              <a:t>stedelijke</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gemeenschappen</a:t>
            </a:r>
            <a:r>
              <a:rPr lang="en-US" sz="1200" b="0" kern="1200" baseline="0" dirty="0">
                <a:solidFill>
                  <a:schemeClr val="tx1"/>
                </a:solidFill>
                <a:effectLst/>
                <a:latin typeface="+mn-lt"/>
                <a:ea typeface="+mn-ea"/>
                <a:cs typeface="+mn-cs"/>
              </a:rPr>
              <a:t> steeds </a:t>
            </a:r>
            <a:r>
              <a:rPr lang="en-US" sz="1200" b="0" kern="1200" baseline="0" dirty="0" err="1">
                <a:solidFill>
                  <a:schemeClr val="tx1"/>
                </a:solidFill>
                <a:effectLst/>
                <a:latin typeface="+mn-lt"/>
                <a:ea typeface="+mn-ea"/>
                <a:cs typeface="+mn-cs"/>
              </a:rPr>
              <a:t>ingewikkelder</a:t>
            </a:r>
            <a:r>
              <a:rPr lang="en-US" sz="1200" b="0" kern="1200" baseline="0" dirty="0">
                <a:solidFill>
                  <a:schemeClr val="tx1"/>
                </a:solidFill>
                <a:effectLst/>
                <a:latin typeface="+mn-lt"/>
                <a:ea typeface="+mn-ea"/>
                <a:cs typeface="+mn-cs"/>
              </a:rPr>
              <a:t> en </a:t>
            </a:r>
            <a:r>
              <a:rPr lang="en-US" sz="1200" b="0" kern="1200" baseline="0" dirty="0" err="1">
                <a:solidFill>
                  <a:schemeClr val="tx1"/>
                </a:solidFill>
                <a:effectLst/>
                <a:latin typeface="+mn-lt"/>
                <a:ea typeface="+mn-ea"/>
                <a:cs typeface="+mn-cs"/>
              </a:rPr>
              <a:t>structuur</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systeem</a:t>
            </a:r>
            <a:r>
              <a:rPr lang="en-US" sz="1200" b="0" kern="1200" baseline="0" dirty="0">
                <a:solidFill>
                  <a:schemeClr val="tx1"/>
                </a:solidFill>
                <a:effectLst/>
                <a:latin typeface="+mn-lt"/>
                <a:ea typeface="+mn-ea"/>
                <a:cs typeface="+mn-cs"/>
              </a:rPr>
              <a:t> en </a:t>
            </a:r>
            <a:r>
              <a:rPr lang="en-US" sz="1200" b="0" kern="1200" baseline="0" dirty="0" err="1">
                <a:solidFill>
                  <a:schemeClr val="tx1"/>
                </a:solidFill>
                <a:effectLst/>
                <a:latin typeface="+mn-lt"/>
                <a:ea typeface="+mn-ea"/>
                <a:cs typeface="+mn-cs"/>
              </a:rPr>
              <a:t>beheer</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behoefden</a:t>
            </a:r>
            <a:r>
              <a:rPr lang="en-US" sz="1200" b="0" kern="1200" baseline="0" dirty="0">
                <a:solidFill>
                  <a:schemeClr val="tx1"/>
                </a:solidFill>
                <a:effectLst/>
                <a:latin typeface="+mn-lt"/>
                <a:ea typeface="+mn-ea"/>
                <a:cs typeface="+mn-cs"/>
              </a:rPr>
              <a:t>. Het </a:t>
            </a:r>
            <a:r>
              <a:rPr lang="en-US" sz="1200" b="0" kern="1200" baseline="0" dirty="0" err="1">
                <a:solidFill>
                  <a:schemeClr val="tx1"/>
                </a:solidFill>
                <a:effectLst/>
                <a:latin typeface="+mn-lt"/>
                <a:ea typeface="+mn-ea"/>
                <a:cs typeface="+mn-cs"/>
              </a:rPr>
              <a:t>idee</a:t>
            </a:r>
            <a:r>
              <a:rPr lang="en-US" sz="1200" b="0" kern="1200" baseline="0" dirty="0">
                <a:solidFill>
                  <a:schemeClr val="tx1"/>
                </a:solidFill>
                <a:effectLst/>
                <a:latin typeface="+mn-lt"/>
                <a:ea typeface="+mn-ea"/>
                <a:cs typeface="+mn-cs"/>
              </a:rPr>
              <a:t> van </a:t>
            </a:r>
            <a:r>
              <a:rPr lang="en-US" sz="1200" b="0" kern="1200" baseline="0" dirty="0" err="1">
                <a:solidFill>
                  <a:schemeClr val="tx1"/>
                </a:solidFill>
                <a:effectLst/>
                <a:latin typeface="+mn-lt"/>
                <a:ea typeface="+mn-ea"/>
                <a:cs typeface="+mn-cs"/>
              </a:rPr>
              <a:t>bezit</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ontstond</a:t>
            </a:r>
            <a:r>
              <a:rPr lang="en-US" sz="1200" b="0" kern="1200" baseline="0" dirty="0">
                <a:solidFill>
                  <a:schemeClr val="tx1"/>
                </a:solidFill>
                <a:effectLst/>
                <a:latin typeface="+mn-lt"/>
                <a:ea typeface="+mn-ea"/>
                <a:cs typeface="+mn-cs"/>
              </a:rPr>
              <a:t>, het </a:t>
            </a:r>
            <a:r>
              <a:rPr lang="en-US" sz="1200" b="0" kern="1200" baseline="0" dirty="0" err="1">
                <a:solidFill>
                  <a:schemeClr val="tx1"/>
                </a:solidFill>
                <a:effectLst/>
                <a:latin typeface="+mn-lt"/>
                <a:ea typeface="+mn-ea"/>
                <a:cs typeface="+mn-cs"/>
              </a:rPr>
              <a:t>te</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veel</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geproduceerde</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wordt</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eigendom</a:t>
            </a:r>
            <a:r>
              <a:rPr lang="en-US" sz="1200" b="0" kern="1200" baseline="0" dirty="0">
                <a:solidFill>
                  <a:schemeClr val="tx1"/>
                </a:solidFill>
                <a:effectLst/>
                <a:latin typeface="+mn-lt"/>
                <a:ea typeface="+mn-ea"/>
                <a:cs typeface="+mn-cs"/>
              </a:rPr>
              <a:t>. </a:t>
            </a:r>
            <a:endParaRPr lang="nl-NL"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38B698-8A4F-5A45-A38F-32A193600670}" type="slidenum">
              <a:rPr lang="en-US" smtClean="0"/>
              <a:t>33</a:t>
            </a:fld>
            <a:endParaRPr lang="en-US"/>
          </a:p>
        </p:txBody>
      </p:sp>
    </p:spTree>
    <p:extLst>
      <p:ext uri="{BB962C8B-B14F-4D97-AF65-F5344CB8AC3E}">
        <p14:creationId xmlns:p14="https://schemas.microsoft.com/office/powerpoint/2010/main" val="2771863745"/>
      </p:ext>
    </p:extLst>
  </p:cSld>
  <p:clrMapOvr>
    <a:masterClrMapping/>
  </p:clrMapOvr>
</p:notes>
</file>

<file path=ppt/notesSlides/notesSlide29.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200" b="0" kern="1200">
                <a:solidFill>
                  <a:schemeClr val="tx1"/>
                </a:solidFill>
                <a:effectLst/>
                <a:latin typeface="+mn-lt"/>
                <a:ea typeface="+mn-ea"/>
                <a:cs typeface="+mn-cs"/>
              </a:rPr>
              <a:t>Rijksmuseum:</a:t>
            </a:r>
            <a:r>
              <a:rPr lang="nl-NL" sz="1200" b="0" kern="1200" baseline="0">
                <a:solidFill>
                  <a:schemeClr val="tx1"/>
                </a:solidFill>
                <a:effectLst/>
                <a:latin typeface="+mn-lt"/>
                <a:ea typeface="+mn-ea"/>
                <a:cs typeface="+mn-cs"/>
              </a:rPr>
              <a:t> zaal van de ‘Great Men’ die de zeemacht van de Lage Landen toont in de 17</a:t>
            </a:r>
            <a:r>
              <a:rPr lang="nl-NL" sz="1200" b="0" kern="1200" baseline="30000">
                <a:solidFill>
                  <a:schemeClr val="tx1"/>
                </a:solidFill>
                <a:effectLst/>
                <a:latin typeface="+mn-lt"/>
                <a:ea typeface="+mn-ea"/>
                <a:cs typeface="+mn-cs"/>
              </a:rPr>
              <a:t>e</a:t>
            </a:r>
            <a:r>
              <a:rPr lang="nl-NL" sz="1200" b="0" kern="1200" baseline="0">
                <a:solidFill>
                  <a:schemeClr val="tx1"/>
                </a:solidFill>
                <a:effectLst/>
                <a:latin typeface="+mn-lt"/>
                <a:ea typeface="+mn-ea"/>
                <a:cs typeface="+mn-cs"/>
              </a:rPr>
              <a:t> eeuw (Michiel de Ruyter) en de ‘Waterloo’ zaal (Napoleon). </a:t>
            </a:r>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b="0" kern="1200" baseline="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nl-NL" sz="1200" b="0" kern="1200" baseline="0">
                <a:solidFill>
                  <a:schemeClr val="tx1"/>
                </a:solidFill>
                <a:effectLst/>
                <a:latin typeface="+mn-lt"/>
                <a:ea typeface="+mn-ea"/>
                <a:cs typeface="+mn-cs"/>
              </a:rPr>
              <a:t>Permanente strijd om de macht, concurrentie en vechten om te laten zien wie superieur is, is een onderdeel van de cultuur </a:t>
            </a:r>
          </a:p>
          <a:p>
            <a:pPr marL="0" marR="0" indent="0" algn="l" defTabSz="457200" rtl="0" eaLnBrk="1" fontAlgn="auto" latinLnBrk="0" hangingPunct="1">
              <a:lnSpc>
                <a:spcPct val="100000"/>
              </a:lnSpc>
              <a:spcBef>
                <a:spcPts val="0"/>
              </a:spcBef>
              <a:spcAft>
                <a:spcPts val="0"/>
              </a:spcAft>
              <a:buClrTx/>
              <a:buSzTx/>
              <a:buFontTx/>
              <a:buNone/>
              <a:tabLst/>
              <a:defRPr/>
            </a:pPr>
            <a:r>
              <a:rPr lang="nl-NL" sz="1200" b="0" kern="1200" baseline="0">
                <a:solidFill>
                  <a:schemeClr val="tx1"/>
                </a:solidFill>
                <a:effectLst/>
                <a:latin typeface="+mn-lt"/>
                <a:ea typeface="+mn-ea"/>
                <a:cs typeface="+mn-cs"/>
              </a:rPr>
              <a:t>Heldenverering: vereren van de winnaars van de machtsstrijd. </a:t>
            </a:r>
          </a:p>
          <a:p>
            <a:pPr marL="0" marR="0" indent="0" algn="l" defTabSz="457200" rtl="0" eaLnBrk="1" fontAlgn="auto" latinLnBrk="0" hangingPunct="1">
              <a:lnSpc>
                <a:spcPct val="100000"/>
              </a:lnSpc>
              <a:spcBef>
                <a:spcPts val="0"/>
              </a:spcBef>
              <a:spcAft>
                <a:spcPts val="0"/>
              </a:spcAft>
              <a:buClrTx/>
              <a:buSzTx/>
              <a:buFontTx/>
              <a:buNone/>
              <a:tabLst/>
              <a:defRPr/>
            </a:pPr>
            <a:r>
              <a:rPr lang="nl-NL" sz="1200" b="0" kern="1200" baseline="0">
                <a:solidFill>
                  <a:schemeClr val="tx1"/>
                </a:solidFill>
                <a:effectLst/>
                <a:latin typeface="+mn-lt"/>
                <a:ea typeface="+mn-ea"/>
                <a:cs typeface="+mn-cs"/>
              </a:rPr>
              <a:t>Het idealiseren van de leider gaat gepaard met afschuiven van de eigen verantwoordelijkheid en de verwachting dat iemand buiten onszelf ons zal beschermen en redden, in plaats van zelf nemen van de verantwoordelijkheid om in onze kracht te gaan staan.  </a:t>
            </a:r>
            <a:endParaRPr lang="nl-NL" sz="1200" b="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38B698-8A4F-5A45-A38F-32A193600670}" type="slidenum">
              <a:rPr lang="en-US" smtClean="0"/>
              <a:t>34</a:t>
            </a:fld>
            <a:endParaRPr lang="en-US"/>
          </a:p>
        </p:txBody>
      </p:sp>
    </p:spTree>
    <p:extLst>
      <p:ext uri="{BB962C8B-B14F-4D97-AF65-F5344CB8AC3E}">
        <p14:creationId xmlns:p14="https://schemas.microsoft.com/office/powerpoint/2010/main" val="2771863745"/>
      </p:ext>
    </p:extLst>
  </p:cSld>
  <p:clrMapOvr>
    <a:masterClrMapping/>
  </p:clrMapOvr>
</p:notes>
</file>

<file path=ppt/notesSlides/notesSlide3.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Welke</a:t>
            </a:r>
            <a:r>
              <a:rPr lang="en-US"/>
              <a:t> </a:t>
            </a:r>
            <a:r>
              <a:rPr lang="en-US" err="1"/>
              <a:t>woorden</a:t>
            </a:r>
            <a:r>
              <a:rPr lang="en-US"/>
              <a:t> </a:t>
            </a:r>
            <a:r>
              <a:rPr lang="en-US" err="1"/>
              <a:t>leven</a:t>
            </a:r>
            <a:r>
              <a:rPr lang="en-US"/>
              <a:t> in de </a:t>
            </a:r>
            <a:r>
              <a:rPr lang="en-US" err="1"/>
              <a:t>groep</a:t>
            </a:r>
            <a:r>
              <a:rPr lang="en-US"/>
              <a:t> </a:t>
            </a:r>
            <a:r>
              <a:rPr lang="en-US" err="1"/>
              <a:t>als</a:t>
            </a:r>
            <a:r>
              <a:rPr lang="en-US"/>
              <a:t> we het </a:t>
            </a:r>
            <a:r>
              <a:rPr lang="en-US" err="1"/>
              <a:t>hebben</a:t>
            </a:r>
            <a:r>
              <a:rPr lang="en-US"/>
              <a:t> over </a:t>
            </a:r>
            <a:r>
              <a:rPr lang="en-US" err="1"/>
              <a:t>Nieuwe</a:t>
            </a:r>
            <a:r>
              <a:rPr lang="en-US" baseline="0"/>
              <a:t> </a:t>
            </a:r>
            <a:r>
              <a:rPr lang="en-US" baseline="0" err="1"/>
              <a:t>Tijd</a:t>
            </a:r>
            <a:endParaRPr lang="en-US"/>
          </a:p>
        </p:txBody>
      </p:sp>
      <p:sp>
        <p:nvSpPr>
          <p:cNvPr id="4" name="Slide Number Placeholder 3"/>
          <p:cNvSpPr>
            <a:spLocks noGrp="1"/>
          </p:cNvSpPr>
          <p:nvPr>
            <p:ph type="sldNum" sz="quarter" idx="10"/>
          </p:nvPr>
        </p:nvSpPr>
        <p:spPr/>
        <p:txBody>
          <a:bodyPr/>
          <a:lstStyle/>
          <a:p>
            <a:fld id="{0938B698-8A4F-5A45-A38F-32A193600670}" type="slidenum">
              <a:rPr lang="en-US" smtClean="0"/>
              <a:t>5</a:t>
            </a:fld>
            <a:endParaRPr lang="en-US"/>
          </a:p>
        </p:txBody>
      </p:sp>
    </p:spTree>
    <p:extLst>
      <p:ext uri="{BB962C8B-B14F-4D97-AF65-F5344CB8AC3E}">
        <p14:creationId xmlns:p14="https://schemas.microsoft.com/office/powerpoint/2010/main" val="290067478"/>
      </p:ext>
    </p:extLst>
  </p:cSld>
  <p:clrMapOvr>
    <a:masterClrMapping/>
  </p:clrMapOvr>
</p:notes>
</file>

<file path=ppt/notesSlides/notesSlide30.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a:t>Einde van een tijdperk? </a:t>
            </a:r>
          </a:p>
        </p:txBody>
      </p:sp>
      <p:sp>
        <p:nvSpPr>
          <p:cNvPr id="4" name="Slide Number Placeholder 3"/>
          <p:cNvSpPr>
            <a:spLocks noGrp="1"/>
          </p:cNvSpPr>
          <p:nvPr>
            <p:ph type="sldNum" sz="quarter" idx="10"/>
          </p:nvPr>
        </p:nvSpPr>
        <p:spPr/>
        <p:txBody>
          <a:bodyPr/>
          <a:lstStyle/>
          <a:p>
            <a:fld id="{0938B698-8A4F-5A45-A38F-32A193600670}" type="slidenum">
              <a:rPr lang="en-US" smtClean="0"/>
              <a:t>35</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31.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kern="1200" noProof="0" dirty="0">
                <a:solidFill>
                  <a:schemeClr val="tx1"/>
                </a:solidFill>
                <a:effectLst/>
                <a:latin typeface="+mn-lt"/>
                <a:ea typeface="+mn-ea"/>
                <a:cs typeface="+mn-cs"/>
              </a:rPr>
              <a:t>We leren </a:t>
            </a:r>
            <a:r>
              <a:rPr lang="nl-NL" sz="1200" b="0" kern="1200" noProof="0" dirty="0" err="1">
                <a:solidFill>
                  <a:schemeClr val="tx1"/>
                </a:solidFill>
                <a:effectLst/>
                <a:latin typeface="+mn-lt"/>
                <a:ea typeface="+mn-ea"/>
                <a:cs typeface="+mn-cs"/>
              </a:rPr>
              <a:t>eenworden</a:t>
            </a:r>
            <a:r>
              <a:rPr lang="nl-NL" sz="1200" b="0" kern="1200" noProof="0" dirty="0">
                <a:solidFill>
                  <a:schemeClr val="tx1"/>
                </a:solidFill>
                <a:effectLst/>
                <a:latin typeface="+mn-lt"/>
                <a:ea typeface="+mn-ea"/>
                <a:cs typeface="+mn-cs"/>
              </a:rPr>
              <a:t> op aarde via onze man-vrouw relaties</a:t>
            </a:r>
          </a:p>
          <a:p>
            <a:endParaRPr lang="nl-NL" sz="1200" b="0" kern="1200" noProof="0" dirty="0">
              <a:solidFill>
                <a:schemeClr val="tx1"/>
              </a:solidFill>
              <a:effectLst/>
              <a:latin typeface="+mn-lt"/>
              <a:ea typeface="+mn-ea"/>
              <a:cs typeface="+mn-cs"/>
            </a:endParaRPr>
          </a:p>
          <a:p>
            <a:r>
              <a:rPr lang="nl-NL" sz="1200" b="0" kern="1200" noProof="0" dirty="0">
                <a:solidFill>
                  <a:schemeClr val="tx1"/>
                </a:solidFill>
                <a:effectLst/>
                <a:latin typeface="+mn-lt"/>
                <a:ea typeface="+mn-ea"/>
                <a:cs typeface="+mn-cs"/>
              </a:rPr>
              <a:t>Dualistisch wil</a:t>
            </a:r>
            <a:r>
              <a:rPr lang="nl-NL" sz="1200" b="0" kern="1200" baseline="0" noProof="0" dirty="0">
                <a:solidFill>
                  <a:schemeClr val="tx1"/>
                </a:solidFill>
                <a:effectLst/>
                <a:latin typeface="+mn-lt"/>
                <a:ea typeface="+mn-ea"/>
                <a:cs typeface="+mn-cs"/>
              </a:rPr>
              <a:t> zeggen een </a:t>
            </a:r>
            <a:r>
              <a:rPr lang="nl-NL" sz="1200" b="0" kern="1200" baseline="0" noProof="0" dirty="0" err="1">
                <a:solidFill>
                  <a:schemeClr val="tx1"/>
                </a:solidFill>
                <a:effectLst/>
                <a:latin typeface="+mn-lt"/>
                <a:ea typeface="+mn-ea"/>
                <a:cs typeface="+mn-cs"/>
              </a:rPr>
              <a:t>transedente</a:t>
            </a:r>
            <a:r>
              <a:rPr lang="nl-NL" sz="1200" b="0" kern="1200" baseline="0" noProof="0" dirty="0">
                <a:solidFill>
                  <a:schemeClr val="tx1"/>
                </a:solidFill>
                <a:effectLst/>
                <a:latin typeface="+mn-lt"/>
                <a:ea typeface="+mn-ea"/>
                <a:cs typeface="+mn-cs"/>
              </a:rPr>
              <a:t> geestelijke werkelijkheid, naast een alledaagse werkelijkheid van het menselijk bestaan. </a:t>
            </a:r>
          </a:p>
          <a:p>
            <a:r>
              <a:rPr lang="nl-NL" sz="1200" b="0" kern="1200" baseline="0" noProof="0" dirty="0">
                <a:solidFill>
                  <a:schemeClr val="tx1"/>
                </a:solidFill>
                <a:effectLst/>
                <a:latin typeface="+mn-lt"/>
                <a:ea typeface="+mn-ea"/>
                <a:cs typeface="+mn-cs"/>
              </a:rPr>
              <a:t>Non-duaal wil zeggen opheffen van die scheiding tussen het aardse en het </a:t>
            </a:r>
            <a:r>
              <a:rPr lang="nl-NL" sz="1200" b="0" kern="1200" baseline="0" noProof="0" dirty="0" err="1">
                <a:solidFill>
                  <a:schemeClr val="tx1"/>
                </a:solidFill>
                <a:effectLst/>
                <a:latin typeface="+mn-lt"/>
                <a:ea typeface="+mn-ea"/>
                <a:cs typeface="+mn-cs"/>
              </a:rPr>
              <a:t>transcedente</a:t>
            </a:r>
            <a:r>
              <a:rPr lang="nl-NL" sz="1200" b="0" kern="1200" baseline="0" noProof="0" dirty="0">
                <a:solidFill>
                  <a:schemeClr val="tx1"/>
                </a:solidFill>
                <a:effectLst/>
                <a:latin typeface="+mn-lt"/>
                <a:ea typeface="+mn-ea"/>
                <a:cs typeface="+mn-cs"/>
              </a:rPr>
              <a:t> en die met elkaar te verbinden</a:t>
            </a:r>
          </a:p>
          <a:p>
            <a:r>
              <a:rPr lang="nl-NL" sz="1200" b="0" kern="1200" baseline="0" noProof="0" dirty="0">
                <a:solidFill>
                  <a:schemeClr val="tx1"/>
                </a:solidFill>
                <a:effectLst/>
                <a:latin typeface="+mn-lt"/>
                <a:ea typeface="+mn-ea"/>
                <a:cs typeface="+mn-cs"/>
              </a:rPr>
              <a:t>Dualiteit is nodig om onze ziel te laten rijpen en groeien en ervaringen op te laten doen aan beide kanten van de medaille. </a:t>
            </a:r>
            <a:endParaRPr lang="nl-NL" sz="1200" b="0" kern="1200" noProof="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endParaRPr lang="nl-NL" sz="1200" b="0" kern="1200" dirty="0">
              <a:solidFill>
                <a:schemeClr val="tx1"/>
              </a:solidFill>
              <a:effectLst/>
              <a:latin typeface="+mn-lt"/>
              <a:ea typeface="+mn-ea"/>
              <a:cs typeface="+mn-cs"/>
            </a:endParaRPr>
          </a:p>
          <a:p>
            <a:r>
              <a:rPr lang="nl-NL" sz="1200" b="0" kern="1200" dirty="0" err="1">
                <a:solidFill>
                  <a:schemeClr val="tx1"/>
                </a:solidFill>
                <a:effectLst/>
                <a:latin typeface="+mn-lt"/>
                <a:ea typeface="+mn-ea"/>
                <a:cs typeface="+mn-cs"/>
              </a:rPr>
              <a:t>Riane</a:t>
            </a:r>
            <a:r>
              <a:rPr lang="nl-NL" sz="1200" b="0" kern="1200" dirty="0">
                <a:solidFill>
                  <a:schemeClr val="tx1"/>
                </a:solidFill>
                <a:effectLst/>
                <a:latin typeface="+mn-lt"/>
                <a:ea typeface="+mn-ea"/>
                <a:cs typeface="+mn-cs"/>
              </a:rPr>
              <a:t> </a:t>
            </a:r>
            <a:r>
              <a:rPr lang="nl-NL" sz="1200" b="0" kern="1200" dirty="0" err="1">
                <a:solidFill>
                  <a:schemeClr val="tx1"/>
                </a:solidFill>
                <a:effectLst/>
                <a:latin typeface="+mn-lt"/>
                <a:ea typeface="+mn-ea"/>
                <a:cs typeface="+mn-cs"/>
              </a:rPr>
              <a:t>Eisler</a:t>
            </a:r>
            <a:r>
              <a:rPr lang="nl-NL" sz="1200" b="0"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t>
            </a:r>
            <a:r>
              <a:rPr lang="nl-NL" sz="1200" b="0" kern="1200" dirty="0">
                <a:solidFill>
                  <a:schemeClr val="tx1"/>
                </a:solidFill>
                <a:effectLst/>
                <a:latin typeface="+mn-lt"/>
                <a:ea typeface="+mn-ea"/>
                <a:cs typeface="+mn-cs"/>
              </a:rPr>
              <a:t> Partnerschapsmodel </a:t>
            </a:r>
          </a:p>
          <a:p>
            <a:pPr marL="171450" indent="-171450">
              <a:buFontTx/>
              <a:buChar char="-"/>
            </a:pPr>
            <a:r>
              <a:rPr lang="en-US" sz="1200" b="0" kern="1200" dirty="0">
                <a:solidFill>
                  <a:schemeClr val="tx1"/>
                </a:solidFill>
                <a:effectLst/>
                <a:latin typeface="+mn-lt"/>
                <a:ea typeface="+mn-ea"/>
                <a:cs typeface="+mn-cs"/>
              </a:rPr>
              <a:t>O</a:t>
            </a:r>
            <a:r>
              <a:rPr lang="nl-NL" sz="1200" b="0" kern="1200" dirty="0" err="1">
                <a:solidFill>
                  <a:schemeClr val="tx1"/>
                </a:solidFill>
                <a:effectLst/>
                <a:latin typeface="+mn-lt"/>
                <a:ea typeface="+mn-ea"/>
                <a:cs typeface="+mn-cs"/>
              </a:rPr>
              <a:t>nderzoek</a:t>
            </a:r>
            <a:r>
              <a:rPr lang="nl-NL" sz="1200" b="0" kern="1200" dirty="0">
                <a:solidFill>
                  <a:schemeClr val="tx1"/>
                </a:solidFill>
                <a:effectLst/>
                <a:latin typeface="+mn-lt"/>
                <a:ea typeface="+mn-ea"/>
                <a:cs typeface="+mn-cs"/>
              </a:rPr>
              <a:t> gericht op geheel van de</a:t>
            </a:r>
            <a:r>
              <a:rPr lang="nl-NL" sz="1200" b="0" kern="1200" baseline="0" dirty="0">
                <a:solidFill>
                  <a:schemeClr val="tx1"/>
                </a:solidFill>
                <a:effectLst/>
                <a:latin typeface="+mn-lt"/>
                <a:ea typeface="+mn-ea"/>
                <a:cs typeface="+mn-cs"/>
              </a:rPr>
              <a:t> geschiedenis</a:t>
            </a:r>
            <a:r>
              <a:rPr lang="nl-NL" sz="1200" b="0" kern="1200" dirty="0">
                <a:solidFill>
                  <a:schemeClr val="tx1"/>
                </a:solidFill>
                <a:effectLst/>
                <a:latin typeface="+mn-lt"/>
                <a:ea typeface="+mn-ea"/>
                <a:cs typeface="+mn-cs"/>
              </a:rPr>
              <a:t> inclusief</a:t>
            </a:r>
            <a:r>
              <a:rPr lang="nl-NL" sz="1200" b="0" kern="1200" baseline="0" dirty="0">
                <a:solidFill>
                  <a:schemeClr val="tx1"/>
                </a:solidFill>
                <a:effectLst/>
                <a:latin typeface="+mn-lt"/>
                <a:ea typeface="+mn-ea"/>
                <a:cs typeface="+mn-cs"/>
              </a:rPr>
              <a:t> de prehistorie</a:t>
            </a:r>
          </a:p>
          <a:p>
            <a:pPr marL="171450" indent="-171450">
              <a:buFontTx/>
              <a:buChar char="-"/>
            </a:pPr>
            <a:r>
              <a:rPr lang="nl-NL" sz="1200" b="0" kern="1200" baseline="0" dirty="0">
                <a:solidFill>
                  <a:schemeClr val="tx1"/>
                </a:solidFill>
                <a:effectLst/>
                <a:latin typeface="+mn-lt"/>
                <a:ea typeface="+mn-ea"/>
                <a:cs typeface="+mn-cs"/>
              </a:rPr>
              <a:t>Onderzoek gericht op geheel van de mensheid, mannen en vrouwen </a:t>
            </a:r>
          </a:p>
          <a:p>
            <a:pPr marL="0" indent="0">
              <a:buFontTx/>
              <a:buNone/>
            </a:pPr>
            <a:endParaRPr lang="nl-NL" sz="1200" b="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nl-NL" sz="1200" kern="1200" dirty="0" err="1">
                <a:solidFill>
                  <a:schemeClr val="tx1"/>
                </a:solidFill>
                <a:effectLst/>
                <a:latin typeface="+mn-lt"/>
                <a:ea typeface="+mn-ea"/>
                <a:cs typeface="+mn-cs"/>
              </a:rPr>
              <a:t>Riane</a:t>
            </a:r>
            <a:r>
              <a:rPr lang="nl-NL" sz="1200" kern="1200" dirty="0">
                <a:solidFill>
                  <a:schemeClr val="tx1"/>
                </a:solidFill>
                <a:effectLst/>
                <a:latin typeface="+mn-lt"/>
                <a:ea typeface="+mn-ea"/>
                <a:cs typeface="+mn-cs"/>
              </a:rPr>
              <a:t> is moeder, oma, pionierend sociaal wetenschaper, auteur van diverse internationaal uitgegeven boeken, feministe en President van het Centre </a:t>
            </a:r>
            <a:r>
              <a:rPr lang="nl-NL" sz="1200" kern="1200" dirty="0" err="1">
                <a:solidFill>
                  <a:schemeClr val="tx1"/>
                </a:solidFill>
                <a:effectLst/>
                <a:latin typeface="+mn-lt"/>
                <a:ea typeface="+mn-ea"/>
                <a:cs typeface="+mn-cs"/>
              </a:rPr>
              <a:t>for</a:t>
            </a:r>
            <a:r>
              <a:rPr lang="nl-NL" sz="1200" kern="1200" dirty="0">
                <a:solidFill>
                  <a:schemeClr val="tx1"/>
                </a:solidFill>
                <a:effectLst/>
                <a:latin typeface="+mn-lt"/>
                <a:ea typeface="+mn-ea"/>
                <a:cs typeface="+mn-cs"/>
              </a:rPr>
              <a:t> Partnershipstudies. </a:t>
            </a:r>
            <a:r>
              <a:rPr lang="nl-NL" sz="1200" kern="1200" dirty="0" err="1">
                <a:solidFill>
                  <a:schemeClr val="tx1"/>
                </a:solidFill>
                <a:effectLst/>
                <a:latin typeface="+mn-lt"/>
                <a:ea typeface="+mn-ea"/>
                <a:cs typeface="+mn-cs"/>
              </a:rPr>
              <a:t>Riane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Eisler</a:t>
            </a:r>
            <a:r>
              <a:rPr lang="nl-NL" sz="1200" kern="1200" dirty="0">
                <a:solidFill>
                  <a:schemeClr val="tx1"/>
                </a:solidFill>
                <a:effectLst/>
                <a:latin typeface="+mn-lt"/>
                <a:ea typeface="+mn-ea"/>
                <a:cs typeface="+mn-cs"/>
              </a:rPr>
              <a:t> zou het liefst morgen de wereld zien veranderen naar een zorgzame wereld waarin verdeeldheid en oorlog verleden tijd zijn. Een heel streven. Als klein kind in Oostenrijk ontsnapte ze aan de naziterreur. Veel familieleden van haar niet. Dat moment, hoe mensen andere mensen konden vernederen, pijnigen en doden, heeft haar doen onderzoeken hoe het anders kan. </a:t>
            </a:r>
            <a:endParaRPr lang="en-GB"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Haar onderzoek is anders dan de meeste voorgaande studies door het geheel van de menselijke geschiedenis in ogenschouw te nemen inclusief onze prehistorie, alsmede het geheel van de mensheid, mannen en vrouwen. Tot dan toe stond ‘de studie van de man’ en het bijbehorende mannelijk gedomineerde perspectief centraal in de kunst, religie, archeologie, sociale wetenschap, geschiedenis, economie en andere onderzoeksvelden. Door haar benadering kwam </a:t>
            </a:r>
            <a:r>
              <a:rPr lang="nl-NL" sz="1200" kern="1200" dirty="0" err="1">
                <a:solidFill>
                  <a:schemeClr val="tx1"/>
                </a:solidFill>
                <a:effectLst/>
                <a:latin typeface="+mn-lt"/>
                <a:ea typeface="+mn-ea"/>
                <a:cs typeface="+mn-cs"/>
              </a:rPr>
              <a:t>Riane</a:t>
            </a:r>
            <a:r>
              <a:rPr lang="nl-NL" sz="1200" kern="1200" dirty="0">
                <a:solidFill>
                  <a:schemeClr val="tx1"/>
                </a:solidFill>
                <a:effectLst/>
                <a:latin typeface="+mn-lt"/>
                <a:ea typeface="+mn-ea"/>
                <a:cs typeface="+mn-cs"/>
              </a:rPr>
              <a:t> als één van de eerste wetenschappers tot de conclusie dat er in principe aan alle menselijke culturen en samenlevingen wereldwijd en door alle tijden heen slechts twee basismodellen ten grondslag liggen, het </a:t>
            </a:r>
            <a:r>
              <a:rPr lang="nl-NL" sz="1200" kern="1200" dirty="0" err="1">
                <a:solidFill>
                  <a:schemeClr val="tx1"/>
                </a:solidFill>
                <a:effectLst/>
                <a:latin typeface="+mn-lt"/>
                <a:ea typeface="+mn-ea"/>
                <a:cs typeface="+mn-cs"/>
              </a:rPr>
              <a:t>dominatormodel</a:t>
            </a:r>
            <a:r>
              <a:rPr lang="nl-NL" sz="1200" kern="1200" dirty="0">
                <a:solidFill>
                  <a:schemeClr val="tx1"/>
                </a:solidFill>
                <a:effectLst/>
                <a:latin typeface="+mn-lt"/>
                <a:ea typeface="+mn-ea"/>
                <a:cs typeface="+mn-cs"/>
              </a:rPr>
              <a:t> en het partnerschapsmodel. Het </a:t>
            </a:r>
            <a:r>
              <a:rPr lang="nl-NL" sz="1200" kern="1200" dirty="0" err="1">
                <a:solidFill>
                  <a:schemeClr val="tx1"/>
                </a:solidFill>
                <a:effectLst/>
                <a:latin typeface="+mn-lt"/>
                <a:ea typeface="+mn-ea"/>
                <a:cs typeface="+mn-cs"/>
              </a:rPr>
              <a:t>dominatormodel</a:t>
            </a:r>
            <a:r>
              <a:rPr lang="nl-NL" sz="1200" kern="1200" dirty="0">
                <a:solidFill>
                  <a:schemeClr val="tx1"/>
                </a:solidFill>
                <a:effectLst/>
                <a:latin typeface="+mn-lt"/>
                <a:ea typeface="+mn-ea"/>
                <a:cs typeface="+mn-cs"/>
              </a:rPr>
              <a:t> is wat in gangbare termen ofwel </a:t>
            </a:r>
            <a:r>
              <a:rPr lang="nl-NL" sz="1200" kern="1200" dirty="0" err="1">
                <a:solidFill>
                  <a:schemeClr val="tx1"/>
                </a:solidFill>
                <a:effectLst/>
                <a:latin typeface="+mn-lt"/>
                <a:ea typeface="+mn-ea"/>
                <a:cs typeface="+mn-cs"/>
              </a:rPr>
              <a:t>patriarchie</a:t>
            </a:r>
            <a:r>
              <a:rPr lang="nl-NL" sz="1200" kern="1200" dirty="0">
                <a:solidFill>
                  <a:schemeClr val="tx1"/>
                </a:solidFill>
                <a:effectLst/>
                <a:latin typeface="+mn-lt"/>
                <a:ea typeface="+mn-ea"/>
                <a:cs typeface="+mn-cs"/>
              </a:rPr>
              <a:t> ofwel </a:t>
            </a:r>
            <a:r>
              <a:rPr lang="nl-NL" sz="1200" kern="1200" dirty="0" err="1">
                <a:solidFill>
                  <a:schemeClr val="tx1"/>
                </a:solidFill>
                <a:effectLst/>
                <a:latin typeface="+mn-lt"/>
                <a:ea typeface="+mn-ea"/>
                <a:cs typeface="+mn-cs"/>
              </a:rPr>
              <a:t>matriarchie</a:t>
            </a:r>
            <a:r>
              <a:rPr lang="nl-NL" sz="1200" kern="1200" dirty="0">
                <a:solidFill>
                  <a:schemeClr val="tx1"/>
                </a:solidFill>
                <a:effectLst/>
                <a:latin typeface="+mn-lt"/>
                <a:ea typeface="+mn-ea"/>
                <a:cs typeface="+mn-cs"/>
              </a:rPr>
              <a:t> wordt genoemd, namelijk het rangschikken van de ene helft van de mensheid boven de andere. Het tweede, waarin maatschappelijke verhoudingen voornamelijk zijn gebaseerd op het principe van verbinden in plaats van rangschikken, noemt ze het partnerschapsmodel. In dit model – dat het meest fundamentele verschil in onze soort als uitgangspunt neemt: dat tussen man en vrouw, wordt verschil niet gelijkgesteld aan inferioriteit of superioriteit. Deze twee modellen beschreef ze in het boek The </a:t>
            </a:r>
            <a:r>
              <a:rPr lang="nl-NL" sz="1200" kern="1200" dirty="0" err="1">
                <a:solidFill>
                  <a:schemeClr val="tx1"/>
                </a:solidFill>
                <a:effectLst/>
                <a:latin typeface="+mn-lt"/>
                <a:ea typeface="+mn-ea"/>
                <a:cs typeface="+mn-cs"/>
              </a:rPr>
              <a:t>Chalice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and</a:t>
            </a:r>
            <a:r>
              <a:rPr lang="nl-NL" sz="1200" kern="1200" dirty="0">
                <a:solidFill>
                  <a:schemeClr val="tx1"/>
                </a:solidFill>
                <a:effectLst/>
                <a:latin typeface="+mn-lt"/>
                <a:ea typeface="+mn-ea"/>
                <a:cs typeface="+mn-cs"/>
              </a:rPr>
              <a:t> the Blade, de Kelk en het Zwaard dat verscheen in 1987. Met het boek schreef ze letterlijk en figuurlijk geschiedenis. </a:t>
            </a:r>
            <a:endParaRPr lang="en-GB"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nl-NL" sz="1200" kern="1200" dirty="0" err="1">
                <a:solidFill>
                  <a:schemeClr val="tx1"/>
                </a:solidFill>
                <a:effectLst/>
                <a:latin typeface="+mn-lt"/>
                <a:ea typeface="+mn-ea"/>
                <a:cs typeface="+mn-cs"/>
              </a:rPr>
              <a:t>Riane</a:t>
            </a:r>
            <a:r>
              <a:rPr lang="nl-NL" sz="1200" kern="1200" dirty="0">
                <a:solidFill>
                  <a:schemeClr val="tx1"/>
                </a:solidFill>
                <a:effectLst/>
                <a:latin typeface="+mn-lt"/>
                <a:ea typeface="+mn-ea"/>
                <a:cs typeface="+mn-cs"/>
              </a:rPr>
              <a:t> haar macro historisch onderzoek dat duizenden jaren voor onze vastgelegde (of geschreven) geschiedenis een aanvang neemt laat zien hoe de oorspronkelijke partnerschapsrichting van de westerse cultuur plotseling afzwenkte naar een bloedige, vijfduizend jaar durende </a:t>
            </a:r>
            <a:r>
              <a:rPr lang="nl-NL" sz="1200" kern="1200" dirty="0" err="1">
                <a:solidFill>
                  <a:schemeClr val="tx1"/>
                </a:solidFill>
                <a:effectLst/>
                <a:latin typeface="+mn-lt"/>
                <a:ea typeface="+mn-ea"/>
                <a:cs typeface="+mn-cs"/>
              </a:rPr>
              <a:t>dominatorweg</a:t>
            </a:r>
            <a:r>
              <a:rPr lang="nl-NL" sz="1200" kern="1200" dirty="0">
                <a:solidFill>
                  <a:schemeClr val="tx1"/>
                </a:solidFill>
                <a:effectLst/>
                <a:latin typeface="+mn-lt"/>
                <a:ea typeface="+mn-ea"/>
                <a:cs typeface="+mn-cs"/>
              </a:rPr>
              <a:t>. Een weg waar we volgens </a:t>
            </a:r>
            <a:r>
              <a:rPr lang="nl-NL" sz="1200" kern="1200" dirty="0" err="1">
                <a:solidFill>
                  <a:schemeClr val="tx1"/>
                </a:solidFill>
                <a:effectLst/>
                <a:latin typeface="+mn-lt"/>
                <a:ea typeface="+mn-ea"/>
                <a:cs typeface="+mn-cs"/>
              </a:rPr>
              <a:t>Riane</a:t>
            </a:r>
            <a:r>
              <a:rPr lang="nl-NL" sz="1200" kern="1200" dirty="0">
                <a:solidFill>
                  <a:schemeClr val="tx1"/>
                </a:solidFill>
                <a:effectLst/>
                <a:latin typeface="+mn-lt"/>
                <a:ea typeface="+mn-ea"/>
                <a:cs typeface="+mn-cs"/>
              </a:rPr>
              <a:t> en anderen tot op de dag van vandaag nog steeds de dramatische gevolgen van ondervinden met alle chaos en onbalans om ons heen. De mannelijke dominantie en overtuigingen gebaseerd op tegenstellingen, afscheidingen en hiërarchie zien we terug in onze religies die meestal gekenmerkt worden door één mannelijke God en de scheiding tussen de fysieke en niet – fysieke niveaus van de werkelijkheid. We zien het terug in een materialistische maatschappij waar alles draait rond produceren en consumeren. We zien het terug in ons onderwijs en de opvoeding waar de nadruk gelegd wordt op het intellectuele omdat dit van groot belang is voor onze industrie. Scholen zijn nog gebaseerd op de basis die tijdens de industrialisatie, eind 19e eeuw, is gelegd. Gevoelens en </a:t>
            </a:r>
            <a:r>
              <a:rPr lang="nl-NL" sz="1200" kern="1200" dirty="0" err="1">
                <a:solidFill>
                  <a:schemeClr val="tx1"/>
                </a:solidFill>
                <a:effectLst/>
                <a:latin typeface="+mn-lt"/>
                <a:ea typeface="+mn-ea"/>
                <a:cs typeface="+mn-cs"/>
              </a:rPr>
              <a:t>intuïtie</a:t>
            </a:r>
            <a:r>
              <a:rPr lang="nl-NL" sz="1200" kern="1200" dirty="0">
                <a:solidFill>
                  <a:schemeClr val="tx1"/>
                </a:solidFill>
                <a:effectLst/>
                <a:latin typeface="+mn-lt"/>
                <a:ea typeface="+mn-ea"/>
                <a:cs typeface="+mn-cs"/>
              </a:rPr>
              <a:t> worden vaak genegeerd omdat deze als hindernissen worden ervaren. Omdat de mens niet alleen bestaat uit gedachten en consumptiebehoeftes en omdat we nooit hebben leren omgaan met gevoelens, raakt het gevoelsleven bij velen dan ook verstoord. Dit leidt vaak tot depressies, verslavingen en stress.</a:t>
            </a:r>
            <a:endParaRPr lang="en-GB"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Dertig jaar na het verschijnen van De Kelk en het Zwaard zijn er steeds meer tekenen die het verhaal van </a:t>
            </a:r>
            <a:r>
              <a:rPr lang="nl-NL" sz="1200" kern="1200" dirty="0" err="1">
                <a:solidFill>
                  <a:schemeClr val="tx1"/>
                </a:solidFill>
                <a:effectLst/>
                <a:latin typeface="+mn-lt"/>
                <a:ea typeface="+mn-ea"/>
                <a:cs typeface="+mn-cs"/>
              </a:rPr>
              <a:t>Riane</a:t>
            </a:r>
            <a:r>
              <a:rPr lang="nl-NL" sz="1200" kern="1200" dirty="0">
                <a:solidFill>
                  <a:schemeClr val="tx1"/>
                </a:solidFill>
                <a:effectLst/>
                <a:latin typeface="+mn-lt"/>
                <a:ea typeface="+mn-ea"/>
                <a:cs typeface="+mn-cs"/>
              </a:rPr>
              <a:t> over de twee verschillende samenlevingsvormen ondersteunen; de </a:t>
            </a:r>
            <a:r>
              <a:rPr lang="nl-NL" sz="1200" kern="1200" dirty="0" err="1">
                <a:solidFill>
                  <a:schemeClr val="tx1"/>
                </a:solidFill>
                <a:effectLst/>
                <a:latin typeface="+mn-lt"/>
                <a:ea typeface="+mn-ea"/>
                <a:cs typeface="+mn-cs"/>
              </a:rPr>
              <a:t>dominator</a:t>
            </a:r>
            <a:r>
              <a:rPr lang="nl-NL" sz="1200" kern="1200" dirty="0">
                <a:solidFill>
                  <a:schemeClr val="tx1"/>
                </a:solidFill>
                <a:effectLst/>
                <a:latin typeface="+mn-lt"/>
                <a:ea typeface="+mn-ea"/>
                <a:cs typeface="+mn-cs"/>
              </a:rPr>
              <a:t>- en partnerschapssamenleving ook wel bekend als Samenlevingen uit Balans en Samenlevingen in Balans en het grote verschil tussen beide. In de loop der jaren waarin ze studeerde, kinderen kreeg en haar onderzoek steeds meer toespitste op de toekomst, raakte </a:t>
            </a:r>
            <a:r>
              <a:rPr lang="nl-NL" sz="1200" kern="1200" dirty="0" err="1">
                <a:solidFill>
                  <a:schemeClr val="tx1"/>
                </a:solidFill>
                <a:effectLst/>
                <a:latin typeface="+mn-lt"/>
                <a:ea typeface="+mn-ea"/>
                <a:cs typeface="+mn-cs"/>
              </a:rPr>
              <a:t>Riane</a:t>
            </a:r>
            <a:r>
              <a:rPr lang="nl-NL" sz="1200" kern="1200" dirty="0">
                <a:solidFill>
                  <a:schemeClr val="tx1"/>
                </a:solidFill>
                <a:effectLst/>
                <a:latin typeface="+mn-lt"/>
                <a:ea typeface="+mn-ea"/>
                <a:cs typeface="+mn-cs"/>
              </a:rPr>
              <a:t> ervan overtuigd dat we in hoog tempo een evolutionaire kruising naderen. Dit zijn niet alleen 2 theoretische modellen uit een ver verleden maar ook onze huidige keuze voor de twee paden naar de toekomst.</a:t>
            </a:r>
            <a:endParaRPr lang="en-GB"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0938B698-8A4F-5A45-A38F-32A193600670}" type="slidenum">
              <a:rPr lang="en-US" smtClean="0"/>
              <a:t>36</a:t>
            </a:fld>
            <a:endParaRPr lang="en-US"/>
          </a:p>
        </p:txBody>
      </p:sp>
    </p:spTree>
    <p:extLst>
      <p:ext uri="{BB962C8B-B14F-4D97-AF65-F5344CB8AC3E}">
        <p14:creationId xmlns:p14="https://schemas.microsoft.com/office/powerpoint/2010/main" val="1172285770"/>
      </p:ext>
    </p:extLst>
  </p:cSld>
  <p:clrMapOvr>
    <a:masterClrMapping/>
  </p:clrMapOvr>
</p:notes>
</file>

<file path=ppt/notesSlides/notesSlide32.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noProof="0">
                <a:solidFill>
                  <a:schemeClr val="tx1"/>
                </a:solidFill>
                <a:effectLst/>
                <a:latin typeface="+mn-lt"/>
                <a:ea typeface="+mn-ea"/>
                <a:cs typeface="+mn-cs"/>
              </a:rPr>
              <a:t>De eeuwenlange mannelijke dominantie gaat gepaard met een </a:t>
            </a:r>
            <a:r>
              <a:rPr lang="nl-NL" sz="1200" kern="1200" noProof="0" err="1">
                <a:solidFill>
                  <a:schemeClr val="tx1"/>
                </a:solidFill>
                <a:effectLst/>
                <a:latin typeface="+mn-lt"/>
                <a:ea typeface="+mn-ea"/>
                <a:cs typeface="+mn-cs"/>
              </a:rPr>
              <a:t>dominator</a:t>
            </a:r>
            <a:r>
              <a:rPr lang="nl-NL" sz="1200" kern="1200" noProof="0">
                <a:solidFill>
                  <a:schemeClr val="tx1"/>
                </a:solidFill>
                <a:effectLst/>
                <a:latin typeface="+mn-lt"/>
                <a:ea typeface="+mn-ea"/>
                <a:cs typeface="+mn-cs"/>
              </a:rPr>
              <a:t> wereldbeeld en cultuur waarin we als mens twee keuzes hebben: domineren of gedomineerd worden. </a:t>
            </a:r>
          </a:p>
          <a:p>
            <a:r>
              <a:rPr lang="nl-NL" sz="1200" kern="1200" noProof="0">
                <a:solidFill>
                  <a:schemeClr val="tx1"/>
                </a:solidFill>
                <a:effectLst/>
                <a:latin typeface="+mn-lt"/>
                <a:ea typeface="+mn-ea"/>
                <a:cs typeface="+mn-cs"/>
              </a:rPr>
              <a:t> </a:t>
            </a:r>
          </a:p>
          <a:p>
            <a:r>
              <a:rPr lang="nl-NL" sz="1200" kern="1200" noProof="0">
                <a:solidFill>
                  <a:schemeClr val="tx1"/>
                </a:solidFill>
                <a:effectLst/>
                <a:latin typeface="+mn-lt"/>
                <a:ea typeface="+mn-ea"/>
                <a:cs typeface="+mn-cs"/>
              </a:rPr>
              <a:t>Belangrijk om te vermelden is dat met het geslacht man niets mis is, het gaat om de dominante manier waarop de mensheid het mannelijke ingevuld heeft en de eenzijdige focus daarop. </a:t>
            </a:r>
          </a:p>
          <a:p>
            <a:endParaRPr lang="en-US"/>
          </a:p>
        </p:txBody>
      </p:sp>
      <p:sp>
        <p:nvSpPr>
          <p:cNvPr id="4" name="Slide Number Placeholder 3"/>
          <p:cNvSpPr>
            <a:spLocks noGrp="1"/>
          </p:cNvSpPr>
          <p:nvPr>
            <p:ph type="sldNum" sz="quarter" idx="10"/>
          </p:nvPr>
        </p:nvSpPr>
        <p:spPr/>
        <p:txBody>
          <a:bodyPr/>
          <a:lstStyle/>
          <a:p>
            <a:fld id="{0938B698-8A4F-5A45-A38F-32A193600670}" type="slidenum">
              <a:rPr lang="en-US" smtClean="0"/>
              <a:t>37</a:t>
            </a:fld>
            <a:endParaRPr lang="en-US"/>
          </a:p>
        </p:txBody>
      </p:sp>
    </p:spTree>
    <p:extLst>
      <p:ext uri="{BB962C8B-B14F-4D97-AF65-F5344CB8AC3E}">
        <p14:creationId xmlns:p14="https://schemas.microsoft.com/office/powerpoint/2010/main" val="2138709727"/>
      </p:ext>
    </p:extLst>
  </p:cSld>
  <p:clrMapOvr>
    <a:masterClrMapping/>
  </p:clrMapOvr>
</p:notes>
</file>

<file path=ppt/notesSlides/notesSlide33.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a:t>Westerse Wereldbeeld</a:t>
            </a:r>
            <a:r>
              <a:rPr lang="nl-NL" baseline="0" noProof="0"/>
              <a:t> – </a:t>
            </a:r>
          </a:p>
          <a:p>
            <a:r>
              <a:rPr lang="en-US" baseline="0" noProof="0"/>
              <a:t>P</a:t>
            </a:r>
            <a:r>
              <a:rPr lang="nl-NL" baseline="0" noProof="0" err="1"/>
              <a:t>ermanent</a:t>
            </a:r>
            <a:r>
              <a:rPr lang="nl-NL" baseline="0" noProof="0"/>
              <a:t> bezig alles te rangschikken naar superieur en inferieur: dat wat hoger op de </a:t>
            </a:r>
            <a:r>
              <a:rPr lang="nl-NL" baseline="0" noProof="0" err="1"/>
              <a:t>hierarchische</a:t>
            </a:r>
            <a:r>
              <a:rPr lang="nl-NL" baseline="0" noProof="0"/>
              <a:t> ladder staat is belangrijker en waardevoller dan wat lager op de ladder staat.  </a:t>
            </a:r>
          </a:p>
          <a:p>
            <a:r>
              <a:rPr lang="nl-NL" baseline="0" noProof="0"/>
              <a:t>Permanent oordelen </a:t>
            </a:r>
          </a:p>
          <a:p>
            <a:endParaRPr lang="nl-NL" baseline="0" noProof="0"/>
          </a:p>
          <a:p>
            <a:r>
              <a:rPr lang="nl-NL" baseline="0" noProof="0"/>
              <a:t>Superieur voelen </a:t>
            </a:r>
          </a:p>
          <a:p>
            <a:r>
              <a:rPr lang="nl-NL" baseline="0" noProof="0"/>
              <a:t>Wel de pieken, niet de dalen. Dalen zijn kansen om te leren </a:t>
            </a:r>
          </a:p>
          <a:p>
            <a:endParaRPr lang="nl-NL" baseline="0" noProof="0"/>
          </a:p>
          <a:p>
            <a:r>
              <a:rPr lang="nl-NL" baseline="0" noProof="0"/>
              <a:t>Strijd van de hengsten, Helden verering en superioriteit van het intellect over het gevoel, ten strijde trekken tegen een vijand en om oorlog als een deugd te beschouwen. Omdat samenlevingen de innerlijke toestand weerspiegelen van de individuen waaruit die samenlevingen bestaan, kunnen we oorlog zien als een collectief trauma waarbij onbewuste collectieve innerlijke angsten op de buitenwereld worden geprojecteerd. </a:t>
            </a:r>
          </a:p>
          <a:p>
            <a:endParaRPr lang="nl-NL" baseline="0" noProof="0"/>
          </a:p>
          <a:p>
            <a:r>
              <a:rPr lang="nl-NL" baseline="0" noProof="0"/>
              <a:t>Onze hedendaagse Europese cultuur die zelf het resultaat is een gewelddadig proces en daarom een getraumatiseerde samenleving is, is ditzelfde proces op vele plaatsen op de wereld gaan herhalen, niet alleen alsof het volkomen normaal was, maar ook dat het goed was. Het grootste deel van de geschiedenis die we op school leren is het verhaal van een eindeloze reeks van zulke besmettingen, in de vorm van gewelddadige onderwerping die we vanuit een behoefte aan superioriteit idealiseren als heldendom. Wereldwijd zijn samenlevingen uit balans steeds opnieuw gebieden waar vreedzame samenlevingen in balans leefden binnengevallen, hebben de inheemse bevolking onder de voet gelopen en deze hun systeem van onbalans met geweld opgelegd. </a:t>
            </a:r>
          </a:p>
          <a:p>
            <a:r>
              <a:rPr lang="nl-NL" baseline="0" noProof="0"/>
              <a:t>Dit verschijnsel staat bekend als kolonisatie.  </a:t>
            </a:r>
          </a:p>
          <a:p>
            <a:endParaRPr lang="nl-NL" baseline="0" noProof="0"/>
          </a:p>
          <a:p>
            <a:r>
              <a:rPr lang="nl-NL" baseline="0" noProof="0"/>
              <a:t>Westerse economische systeem als meest recente versie. Multinationals en buitenlandse investeerders die zich gedurende laatste tientallen jaren wereldwijd en regelmatig nog steeds met geweld het land van de plaatselijke bevolking toe-eigenen ten behoeve van houtkap, </a:t>
            </a:r>
            <a:r>
              <a:rPr lang="nl-NL" baseline="0" noProof="0" err="1"/>
              <a:t>industriele</a:t>
            </a:r>
            <a:r>
              <a:rPr lang="nl-NL" baseline="0" noProof="0"/>
              <a:t> landbouw, mijnbouw, olie-exploitatie of andere commercieel waardevol geachte zaken. </a:t>
            </a:r>
          </a:p>
          <a:p>
            <a:endParaRPr lang="nl-NL" baseline="0" noProof="0"/>
          </a:p>
          <a:p>
            <a:endParaRPr lang="nl-NL" noProof="0"/>
          </a:p>
        </p:txBody>
      </p:sp>
      <p:sp>
        <p:nvSpPr>
          <p:cNvPr id="4" name="Slide Number Placeholder 3"/>
          <p:cNvSpPr>
            <a:spLocks noGrp="1"/>
          </p:cNvSpPr>
          <p:nvPr>
            <p:ph type="sldNum" sz="quarter" idx="10"/>
          </p:nvPr>
        </p:nvSpPr>
        <p:spPr/>
        <p:txBody>
          <a:bodyPr/>
          <a:lstStyle/>
          <a:p>
            <a:fld id="{0938B698-8A4F-5A45-A38F-32A193600670}" type="slidenum">
              <a:rPr lang="en-US" smtClean="0"/>
              <a:t>38</a:t>
            </a:fld>
            <a:endParaRPr lang="en-US"/>
          </a:p>
        </p:txBody>
      </p:sp>
    </p:spTree>
    <p:extLst>
      <p:ext uri="{BB962C8B-B14F-4D97-AF65-F5344CB8AC3E}">
        <p14:creationId xmlns:p14="https://schemas.microsoft.com/office/powerpoint/2010/main" val="2663160451"/>
      </p:ext>
    </p:extLst>
  </p:cSld>
  <p:clrMapOvr>
    <a:masterClrMapping/>
  </p:clrMapOvr>
</p:notes>
</file>

<file path=ppt/notesSlides/notesSlide34.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In</a:t>
            </a:r>
            <a:r>
              <a:rPr lang="nl-NL" sz="1200" kern="1200" baseline="0">
                <a:solidFill>
                  <a:schemeClr val="tx1"/>
                </a:solidFill>
                <a:effectLst/>
                <a:latin typeface="+mn-lt"/>
                <a:ea typeface="+mn-ea"/>
                <a:cs typeface="+mn-cs"/>
              </a:rPr>
              <a:t> het Oog van de Orkaan: ‘</a:t>
            </a:r>
            <a:r>
              <a:rPr lang="nl-NL" sz="1200" kern="1200">
                <a:solidFill>
                  <a:schemeClr val="tx1"/>
                </a:solidFill>
                <a:effectLst/>
                <a:latin typeface="+mn-lt"/>
                <a:ea typeface="+mn-ea"/>
                <a:cs typeface="+mn-cs"/>
              </a:rPr>
              <a:t>Transities gaat over de wisselwerking tussen mens en systemen.</a:t>
            </a:r>
            <a:r>
              <a:rPr lang="nl-NL" sz="1200" kern="1200" baseline="0">
                <a:solidFill>
                  <a:schemeClr val="tx1"/>
                </a:solidFill>
                <a:effectLst/>
                <a:latin typeface="+mn-lt"/>
                <a:ea typeface="+mn-ea"/>
                <a:cs typeface="+mn-cs"/>
              </a:rPr>
              <a:t> De mens heeft die systemen zelf </a:t>
            </a:r>
            <a:r>
              <a:rPr lang="nl-NL" sz="1200" kern="1200" baseline="0" err="1">
                <a:solidFill>
                  <a:schemeClr val="tx1"/>
                </a:solidFill>
                <a:effectLst/>
                <a:latin typeface="+mn-lt"/>
                <a:ea typeface="+mn-ea"/>
                <a:cs typeface="+mn-cs"/>
              </a:rPr>
              <a:t>gecreerd</a:t>
            </a:r>
            <a:r>
              <a:rPr lang="nl-NL" sz="1200" kern="1200" baseline="0">
                <a:solidFill>
                  <a:schemeClr val="tx1"/>
                </a:solidFill>
                <a:effectLst/>
                <a:latin typeface="+mn-lt"/>
                <a:ea typeface="+mn-ea"/>
                <a:cs typeface="+mn-cs"/>
              </a:rPr>
              <a:t>. Tegelijkertijd bepalen de systemen de grenzen van het handelen van de mens. Mens en systeem veranderen voortdurend, waardoor een spannende dynamiek ontstaat. Dit is de dualiteit tussen mens en systeem, die elkaar kunnen versterken, maar ook gevangen kunnen houden. We leven al eeuwenlang op te grote voet. We lenen voortdurend van de aarde maar betalen niet terug.’ </a:t>
            </a:r>
            <a:endParaRPr lang="nl-NL"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0938B698-8A4F-5A45-A38F-32A193600670}" type="slidenum">
              <a:rPr lang="en-US" smtClean="0"/>
              <a:t>39</a:t>
            </a:fld>
            <a:endParaRPr lang="en-US"/>
          </a:p>
        </p:txBody>
      </p:sp>
    </p:spTree>
    <p:extLst>
      <p:ext uri="{BB962C8B-B14F-4D97-AF65-F5344CB8AC3E}">
        <p14:creationId xmlns:p14="https://schemas.microsoft.com/office/powerpoint/2010/main" val="3776841200"/>
      </p:ext>
    </p:extLst>
  </p:cSld>
  <p:clrMapOvr>
    <a:masterClrMapping/>
  </p:clrMapOvr>
</p:notes>
</file>

<file path=ppt/notesSlides/notesSlide35.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a:p>
            <a:r>
              <a:rPr lang="nl-NL" noProof="0" dirty="0"/>
              <a:t>Man is wit </a:t>
            </a:r>
          </a:p>
          <a:p>
            <a:r>
              <a:rPr lang="nl-NL" noProof="0" dirty="0"/>
              <a:t>Vrouw is zwart</a:t>
            </a:r>
            <a:r>
              <a:rPr lang="nl-NL" baseline="0" noProof="0" dirty="0"/>
              <a:t> </a:t>
            </a:r>
            <a:endParaRPr lang="nl-NL" noProof="0" dirty="0"/>
          </a:p>
        </p:txBody>
      </p:sp>
      <p:sp>
        <p:nvSpPr>
          <p:cNvPr id="4" name="Slide Number Placeholder 3"/>
          <p:cNvSpPr>
            <a:spLocks noGrp="1"/>
          </p:cNvSpPr>
          <p:nvPr>
            <p:ph type="sldNum" sz="quarter" idx="10"/>
          </p:nvPr>
        </p:nvSpPr>
        <p:spPr/>
        <p:txBody>
          <a:bodyPr/>
          <a:lstStyle/>
          <a:p>
            <a:fld id="{0938B698-8A4F-5A45-A38F-32A193600670}" type="slidenum">
              <a:rPr lang="en-US" smtClean="0"/>
              <a:t>40</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36.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a:t>Wet van Trilling</a:t>
            </a:r>
            <a:r>
              <a:rPr lang="nl-NL" baseline="0" noProof="0"/>
              <a:t>, Alles is beweging, want alles is energie en energie is nooit in ruste </a:t>
            </a:r>
            <a:endParaRPr lang="nl-NL" noProof="0"/>
          </a:p>
        </p:txBody>
      </p:sp>
      <p:sp>
        <p:nvSpPr>
          <p:cNvPr id="4" name="Slide Number Placeholder 3"/>
          <p:cNvSpPr>
            <a:spLocks noGrp="1"/>
          </p:cNvSpPr>
          <p:nvPr>
            <p:ph type="sldNum" sz="quarter" idx="10"/>
          </p:nvPr>
        </p:nvSpPr>
        <p:spPr/>
        <p:txBody>
          <a:bodyPr/>
          <a:lstStyle/>
          <a:p>
            <a:fld id="{0938B698-8A4F-5A45-A38F-32A193600670}" type="slidenum">
              <a:rPr lang="en-US" smtClean="0"/>
              <a:t>41</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37.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noProof="0" dirty="0"/>
          </a:p>
          <a:p>
            <a:r>
              <a:rPr lang="nl-NL" noProof="0" dirty="0"/>
              <a:t>Yang is evolutie: het uitrollen, </a:t>
            </a:r>
            <a:r>
              <a:rPr lang="nl-NL" noProof="0" dirty="0" err="1"/>
              <a:t>creeren</a:t>
            </a:r>
            <a:r>
              <a:rPr lang="nl-NL" noProof="0" dirty="0"/>
              <a:t> van energie uit materie, naar buiten gekeerd, de mannelijke energie, de linkerhersenhelft, de zonne- energie,</a:t>
            </a:r>
            <a:r>
              <a:rPr lang="nl-NL" baseline="0" noProof="0" dirty="0"/>
              <a:t> het uitstralen, het witte, de verzameling van alle kleuren, klanken en geuren, het geven. </a:t>
            </a:r>
            <a:endParaRPr lang="en-US" baseline="0" noProof="0" dirty="0"/>
          </a:p>
          <a:p>
            <a:r>
              <a:rPr lang="en-US" baseline="0" noProof="0" dirty="0"/>
              <a:t>Yang is </a:t>
            </a:r>
            <a:r>
              <a:rPr lang="en-US" baseline="0" noProof="0" dirty="0" err="1"/>
              <a:t>naar</a:t>
            </a:r>
            <a:r>
              <a:rPr lang="en-US" baseline="0" noProof="0" dirty="0"/>
              <a:t> </a:t>
            </a:r>
            <a:r>
              <a:rPr lang="en-US" baseline="0" noProof="0" dirty="0" err="1"/>
              <a:t>buiten</a:t>
            </a:r>
            <a:r>
              <a:rPr lang="en-US" baseline="0" noProof="0" dirty="0"/>
              <a:t> </a:t>
            </a:r>
            <a:r>
              <a:rPr lang="en-US" baseline="0" noProof="0" dirty="0" err="1"/>
              <a:t>gericht</a:t>
            </a:r>
            <a:r>
              <a:rPr lang="en-US" baseline="0" noProof="0" dirty="0"/>
              <a:t>, </a:t>
            </a:r>
            <a:r>
              <a:rPr lang="en-US" baseline="0" noProof="0" dirty="0" err="1"/>
              <a:t>gaat</a:t>
            </a:r>
            <a:r>
              <a:rPr lang="en-US" baseline="0" noProof="0" dirty="0"/>
              <a:t> over </a:t>
            </a:r>
            <a:r>
              <a:rPr lang="en-US" baseline="0" noProof="0" dirty="0" err="1"/>
              <a:t>uitbreiding</a:t>
            </a:r>
            <a:r>
              <a:rPr lang="en-US" baseline="0" noProof="0" dirty="0"/>
              <a:t> </a:t>
            </a:r>
            <a:endParaRPr lang="nl-NL" baseline="0" noProof="0" dirty="0"/>
          </a:p>
          <a:p>
            <a:r>
              <a:rPr lang="nl-NL" baseline="0" noProof="0" dirty="0"/>
              <a:t>Yin is de involutie: inrollen, </a:t>
            </a:r>
            <a:r>
              <a:rPr lang="nl-NL" baseline="0" noProof="0" dirty="0" err="1"/>
              <a:t>creeren</a:t>
            </a:r>
            <a:r>
              <a:rPr lang="nl-NL" baseline="0" noProof="0" dirty="0"/>
              <a:t> van materie uit energie, de naar binnen gekeerde energie, het vrouwelijke, de rechterhersenhelft, het </a:t>
            </a:r>
            <a:r>
              <a:rPr lang="nl-NL" baseline="0" noProof="0" dirty="0" err="1"/>
              <a:t>creeren</a:t>
            </a:r>
            <a:r>
              <a:rPr lang="nl-NL" baseline="0" noProof="0" dirty="0"/>
              <a:t>, het zwarte, het ontbreken van alle kleuren, klanken en geuren, het ontvangen, de opgeslagen energie, materie. </a:t>
            </a:r>
          </a:p>
          <a:p>
            <a:r>
              <a:rPr lang="nl-NL" baseline="0" noProof="0" dirty="0"/>
              <a:t>Yin is naar binnen gericht, gaat over samentrekking </a:t>
            </a:r>
          </a:p>
          <a:p>
            <a:endParaRPr lang="nl-NL" baseline="0" noProof="0" dirty="0"/>
          </a:p>
          <a:p>
            <a:endParaRPr lang="nl-NL" baseline="0" noProof="0" dirty="0"/>
          </a:p>
          <a:p>
            <a:r>
              <a:rPr lang="nl-NL" baseline="0" noProof="0" dirty="0"/>
              <a:t>Deze 2 beginselen bestaan als talloze schijnbaar verschillende paren van tegengestelde maar complementaire krachten met hetzelfde grondpatroon van uitbreiding en samentrekking. </a:t>
            </a:r>
          </a:p>
          <a:p>
            <a:endParaRPr lang="nl-NL" baseline="0" noProof="0" dirty="0"/>
          </a:p>
          <a:p>
            <a:r>
              <a:rPr lang="nl-NL" baseline="0" noProof="0" dirty="0"/>
              <a:t>Men ziet dit vaak als tegenstellingen maar dat zijn ze niet. Yin en Yang kunnen we zien als ‘tegenpolen’, die samen een eenheid vormen. Het zijn </a:t>
            </a:r>
            <a:r>
              <a:rPr lang="nl-NL" baseline="0" noProof="0" dirty="0" err="1"/>
              <a:t>energieen</a:t>
            </a:r>
            <a:r>
              <a:rPr lang="nl-NL" baseline="0" noProof="0" dirty="0"/>
              <a:t> die samenwerken, elkaar aanvullen en versterken. Iets is pas yin of yang in vergelijking met de ander; ze zijn onderling afhankelijk. Neemt yin toe dan neemt yang af en andersom. Ze staan de bal aan elkaar af. Deze </a:t>
            </a:r>
            <a:r>
              <a:rPr lang="nl-NL" baseline="0" noProof="0" dirty="0" err="1"/>
              <a:t>energien</a:t>
            </a:r>
            <a:r>
              <a:rPr lang="nl-NL" baseline="0" noProof="0" dirty="0"/>
              <a:t> zijn continu in beweging, op zoek naar balans. </a:t>
            </a:r>
          </a:p>
          <a:p>
            <a:endParaRPr lang="nl-NL" baseline="0" noProof="0" dirty="0"/>
          </a:p>
          <a:p>
            <a:r>
              <a:rPr lang="nl-NL" baseline="0" noProof="0" dirty="0"/>
              <a:t>Al wat leeft veranderd voortdurend. Deze verandering is een voortdurend proces van recyclen: verbruiken en vernieuwen. De tijdsduur waarbinnen dat proces zich voltrekt, valt uiteen in 2 helften: een periode van activiteit (verhoogd verbruik) stijgend naar een hoogtepunt en daarna dalend overgaand in een periode van herstel (versterkte vernieuwing, waarna een nieuwe cyclus begint. Dit principe, dit komen en gaan, geldt voor elk jaargetijde, elke dag, gedacht en belevenis. </a:t>
            </a:r>
            <a:endParaRPr lang="nl-NL" noProof="0" dirty="0"/>
          </a:p>
          <a:p>
            <a:endParaRPr lang="nl-NL" noProof="0" dirty="0"/>
          </a:p>
          <a:p>
            <a:r>
              <a:rPr lang="nl-NL" noProof="0" dirty="0"/>
              <a:t>De oude Chinese wijzen</a:t>
            </a:r>
            <a:r>
              <a:rPr lang="nl-NL" baseline="0" noProof="0" dirty="0"/>
              <a:t> leerden dat alles bestaat uit drie dingen: twee krachten en het spanningsveld daartussen, de </a:t>
            </a:r>
            <a:r>
              <a:rPr lang="nl-NL" baseline="0" noProof="0" dirty="0" err="1"/>
              <a:t>tao</a:t>
            </a:r>
            <a:r>
              <a:rPr lang="nl-NL" baseline="0" noProof="0" dirty="0"/>
              <a:t>. Door tussen de ‘dualiteiten’ het spanningsveld te vinden, het compromis dat beide polen samenbrengt tot een complementair geheel, kunnen we een 3 </a:t>
            </a:r>
            <a:r>
              <a:rPr lang="en-US" baseline="0" noProof="0" dirty="0"/>
              <a:t>–</a:t>
            </a:r>
            <a:r>
              <a:rPr lang="nl-NL" baseline="0" noProof="0" dirty="0"/>
              <a:t> eenheid in plaats van een dualiteit leren zien. Door te leven vanuit deze 3 </a:t>
            </a:r>
            <a:r>
              <a:rPr lang="en-US" baseline="0" noProof="0" dirty="0"/>
              <a:t>–</a:t>
            </a:r>
            <a:r>
              <a:rPr lang="nl-NL" baseline="0" noProof="0" dirty="0"/>
              <a:t> eenheid bewaar je het evenwicht. </a:t>
            </a:r>
            <a:endParaRPr lang="nl-NL" noProof="0" dirty="0"/>
          </a:p>
          <a:p>
            <a:r>
              <a:rPr lang="nl-NL" noProof="0" dirty="0"/>
              <a:t>Yin en Yang</a:t>
            </a:r>
            <a:r>
              <a:rPr lang="nl-NL" baseline="0" noProof="0" dirty="0"/>
              <a:t> is een schijntegenstelling, in werkelijkheid is het een eenheid. Wij zijn een eenheid; we hoeven alleen te leren beide polen in ons te dragen. Van concurrentie naar samenwerking tussen de polen. </a:t>
            </a:r>
            <a:endParaRPr lang="nl-NL" noProof="0" dirty="0"/>
          </a:p>
          <a:p>
            <a:endParaRPr lang="nl-NL" noProof="0" dirty="0"/>
          </a:p>
          <a:p>
            <a:r>
              <a:rPr lang="nl-NL" noProof="0" dirty="0"/>
              <a:t>Er zijn altijd</a:t>
            </a:r>
            <a:r>
              <a:rPr lang="nl-NL" baseline="0" noProof="0" dirty="0"/>
              <a:t> 2 polen: zon en schaduw, licht en duister, man en vrouw. Zonder beide zijden van de medaille is er geen leven mogelijk. Wij zijn samengesteld uit yin en yang, twee oerkrachten die in alles terug te vinden zijn, beide een deel van de schepping. Slechts wanneer zij in balans zijn is er sprake van harmonie. </a:t>
            </a:r>
          </a:p>
          <a:p>
            <a:endParaRPr lang="nl-NL" baseline="0" noProof="0" dirty="0"/>
          </a:p>
          <a:p>
            <a:r>
              <a:rPr lang="nl-NL" baseline="0" noProof="0" dirty="0"/>
              <a:t>Wanneer beide polen, ieder in zijn eigen functie, gelijkwaardig aan elkaar zijn, dan kan transformatie plaatsvinden. Elke keer wanneer we de balans vinden tussen 2 uitersten, wordt een sluier opgelicht waardoor we ons bewustzijn verruimen: als we een voorval van beide kanten bekijken raken we niet meer uit ons evenwicht. Als we op deze manier doorgaan, komen de uitersten bij elkaar; dan bewegen we in een spiraal. </a:t>
            </a:r>
            <a:endParaRPr lang="nl-NL" noProof="0" dirty="0"/>
          </a:p>
        </p:txBody>
      </p:sp>
      <p:sp>
        <p:nvSpPr>
          <p:cNvPr id="4" name="Slide Number Placeholder 3"/>
          <p:cNvSpPr>
            <a:spLocks noGrp="1"/>
          </p:cNvSpPr>
          <p:nvPr>
            <p:ph type="sldNum" sz="quarter" idx="10"/>
          </p:nvPr>
        </p:nvSpPr>
        <p:spPr/>
        <p:txBody>
          <a:bodyPr/>
          <a:lstStyle/>
          <a:p>
            <a:fld id="{0938B698-8A4F-5A45-A38F-32A193600670}" type="slidenum">
              <a:rPr lang="en-US" smtClean="0"/>
              <a:t>42</a:t>
            </a:fld>
            <a:endParaRPr lang="en-US"/>
          </a:p>
        </p:txBody>
      </p:sp>
    </p:spTree>
    <p:extLst>
      <p:ext uri="{BB962C8B-B14F-4D97-AF65-F5344CB8AC3E}">
        <p14:creationId xmlns:p14="https://schemas.microsoft.com/office/powerpoint/2010/main" val="1403719105"/>
      </p:ext>
    </p:extLst>
  </p:cSld>
  <p:clrMapOvr>
    <a:masterClrMapping/>
  </p:clrMapOvr>
</p:notes>
</file>

<file path=ppt/notesSlides/notesSlide38.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De betekenis van de </a:t>
            </a:r>
            <a:r>
              <a:rPr lang="nl-NL" noProof="0" dirty="0" err="1"/>
              <a:t>oerarchetypen</a:t>
            </a:r>
            <a:r>
              <a:rPr lang="nl-NL" noProof="0" dirty="0"/>
              <a:t> </a:t>
            </a:r>
            <a:r>
              <a:rPr lang="nl-NL" noProof="0" dirty="0" err="1"/>
              <a:t>manneljk</a:t>
            </a:r>
            <a:r>
              <a:rPr lang="nl-NL" noProof="0" dirty="0"/>
              <a:t> en vrouwelijk</a:t>
            </a:r>
            <a:r>
              <a:rPr lang="nl-NL" baseline="0" noProof="0" dirty="0"/>
              <a:t> moeten we in het licht zien van de ervaringen van de vroege mens, en in feite van de mensheid </a:t>
            </a:r>
            <a:r>
              <a:rPr lang="en-US" baseline="0" noProof="0" dirty="0"/>
              <a:t>–</a:t>
            </a:r>
            <a:r>
              <a:rPr lang="nl-NL" baseline="0" noProof="0" dirty="0"/>
              <a:t> met de wereld van het lichaam en de stoffelijke omgeving. Onbewust nam de vroege mens de dingen om hem heen waar. Hij zag een wereld van beelden. Ons onbewuste spreekt de taal van het beeld. </a:t>
            </a:r>
          </a:p>
          <a:p>
            <a:endParaRPr lang="nl-NL" baseline="0" noProof="0" dirty="0"/>
          </a:p>
          <a:p>
            <a:r>
              <a:rPr lang="nl-NL" baseline="0" noProof="0" dirty="0"/>
              <a:t>Van buitenaf gezien gebeurt er veel meer in het lichaam van de vrouw dan met het lichaam van de man en vanouds is het vrouwenlichaam iets </a:t>
            </a:r>
            <a:r>
              <a:rPr lang="nl-NL" baseline="0" noProof="0" dirty="0" err="1"/>
              <a:t>myterieus</a:t>
            </a:r>
            <a:r>
              <a:rPr lang="nl-NL" baseline="0" noProof="0" dirty="0"/>
              <a:t> en belichaamt het iets dat groter is dan haar lichaam. Getuige de vele beeldjes van vrouwfiguren uit de prehistorie, met hun nadruk op hun dikke buik, borsten en billen, maar vaak ook zonder gezichtsuitdrukking, mogen we aannemen dat het vrouwenlichaam een grote symboolwaarde heeft gekregen, in de oudheid zeker groter dan het mannenlichaam. Het vrouwenlichaam was in de prehistorie een uitbeelding van de Godin, Grote Moeder ofwel de natuur. Yin is over de hele wereld vanouds verbonden geweest met de natuur, veel meer dan yang. </a:t>
            </a:r>
          </a:p>
          <a:p>
            <a:endParaRPr lang="nl-NL" baseline="0" noProof="0" dirty="0"/>
          </a:p>
          <a:p>
            <a:r>
              <a:rPr lang="nl-NL" baseline="0" noProof="0" dirty="0"/>
              <a:t>Vrouwen hebben door de eeuwen heen steeds weer dezelfde ervaringen opgedaan met hun lichaam: </a:t>
            </a:r>
          </a:p>
          <a:p>
            <a:r>
              <a:rPr lang="en-US" baseline="0" noProof="0" dirty="0"/>
              <a:t>M</a:t>
            </a:r>
            <a:r>
              <a:rPr lang="nl-NL" baseline="0" noProof="0" dirty="0" err="1"/>
              <a:t>enstruatie</a:t>
            </a:r>
            <a:r>
              <a:rPr lang="nl-NL" baseline="0" noProof="0" dirty="0"/>
              <a:t>, het ontvangende </a:t>
            </a:r>
            <a:r>
              <a:rPr lang="en-US" baseline="0" noProof="0" dirty="0"/>
              <a:t>–</a:t>
            </a:r>
            <a:r>
              <a:rPr lang="nl-NL" baseline="0" noProof="0" dirty="0"/>
              <a:t> het binnendringen, zwangerschap, bevalling, borstvoeding</a:t>
            </a:r>
          </a:p>
          <a:p>
            <a:endParaRPr lang="nl-NL" baseline="0" noProof="0" dirty="0"/>
          </a:p>
          <a:p>
            <a:r>
              <a:rPr lang="nl-NL" baseline="0" noProof="0" dirty="0"/>
              <a:t>Bij de man: </a:t>
            </a:r>
          </a:p>
          <a:p>
            <a:r>
              <a:rPr lang="en-US" baseline="0" noProof="0" dirty="0"/>
              <a:t>D</a:t>
            </a:r>
            <a:r>
              <a:rPr lang="nl-NL" baseline="0" noProof="0" dirty="0"/>
              <a:t>e erectie is een vergroting en verharding die naar buiten gericht is</a:t>
            </a:r>
          </a:p>
          <a:p>
            <a:r>
              <a:rPr lang="en-US" baseline="0" noProof="0" dirty="0"/>
              <a:t>D</a:t>
            </a:r>
            <a:r>
              <a:rPr lang="nl-NL" baseline="0" noProof="0" dirty="0"/>
              <a:t>e penetratie is het binnendringen in het lichaam van de ander, dus ook naar buiten gericht</a:t>
            </a:r>
          </a:p>
          <a:p>
            <a:r>
              <a:rPr lang="nl-NL" baseline="0" noProof="0" dirty="0"/>
              <a:t>De zaadlozing zelf gaat gepaard met stoten, er wordt zaad buiten gestoten </a:t>
            </a:r>
            <a:endParaRPr lang="nl-NL" noProof="0" dirty="0"/>
          </a:p>
        </p:txBody>
      </p:sp>
      <p:sp>
        <p:nvSpPr>
          <p:cNvPr id="4" name="Slide Number Placeholder 3"/>
          <p:cNvSpPr>
            <a:spLocks noGrp="1"/>
          </p:cNvSpPr>
          <p:nvPr>
            <p:ph type="sldNum" sz="quarter" idx="10"/>
          </p:nvPr>
        </p:nvSpPr>
        <p:spPr/>
        <p:txBody>
          <a:bodyPr/>
          <a:lstStyle/>
          <a:p>
            <a:fld id="{0938B698-8A4F-5A45-A38F-32A193600670}" type="slidenum">
              <a:rPr lang="en-US" smtClean="0"/>
              <a:t>43</a:t>
            </a:fld>
            <a:endParaRPr lang="en-US"/>
          </a:p>
        </p:txBody>
      </p:sp>
    </p:spTree>
    <p:extLst>
      <p:ext uri="{BB962C8B-B14F-4D97-AF65-F5344CB8AC3E}">
        <p14:creationId xmlns:p14="https://schemas.microsoft.com/office/powerpoint/2010/main" val="1942383704"/>
      </p:ext>
    </p:extLst>
  </p:cSld>
  <p:clrMapOvr>
    <a:masterClrMapping/>
  </p:clrMapOvr>
</p:notes>
</file>

<file path=ppt/notesSlides/notesSlide39.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Oefening ervaren in en uit balans zijn.</a:t>
            </a:r>
            <a:r>
              <a:rPr lang="nl-NL" baseline="0" noProof="0" dirty="0"/>
              <a:t> </a:t>
            </a:r>
          </a:p>
          <a:p>
            <a:endParaRPr lang="nl-NL" baseline="0" noProof="0" dirty="0"/>
          </a:p>
          <a:p>
            <a:r>
              <a:rPr lang="nl-NL" sz="1200" kern="1200" dirty="0">
                <a:solidFill>
                  <a:schemeClr val="tx1"/>
                </a:solidFill>
                <a:effectLst/>
                <a:latin typeface="+mn-lt"/>
                <a:ea typeface="+mn-ea"/>
                <a:cs typeface="+mn-cs"/>
              </a:rPr>
              <a:t>+ oefening ervaren in/ uit balans </a:t>
            </a:r>
            <a:endParaRPr lang="en-GB"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Alle deelnemers gaan staan op 1 been (uit balans). </a:t>
            </a:r>
            <a:endParaRPr lang="en-GB"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Alle deelnemers gaan staan op 2 benen, uit elkaar en armen voor ons met . Metafoor voor huidige en toekomstige situatie. </a:t>
            </a:r>
            <a:endParaRPr lang="en-GB" sz="1200" kern="1200" dirty="0">
              <a:solidFill>
                <a:schemeClr val="tx1"/>
              </a:solidFill>
              <a:effectLst/>
              <a:latin typeface="+mn-lt"/>
              <a:ea typeface="+mn-ea"/>
              <a:cs typeface="+mn-cs"/>
            </a:endParaRPr>
          </a:p>
          <a:p>
            <a:endParaRPr lang="nl-NL" baseline="0" noProof="0" dirty="0"/>
          </a:p>
          <a:p>
            <a:r>
              <a:rPr lang="nl-NL" sz="1200" kern="1200" dirty="0">
                <a:solidFill>
                  <a:schemeClr val="tx1"/>
                </a:solidFill>
                <a:effectLst/>
                <a:latin typeface="+mn-lt"/>
                <a:ea typeface="+mn-ea"/>
                <a:cs typeface="+mn-cs"/>
              </a:rPr>
              <a:t>2 armen boven het hoofd staat voor harmonie </a:t>
            </a:r>
          </a:p>
          <a:p>
            <a:r>
              <a:rPr lang="nl-NL" sz="1200" kern="1200" dirty="0">
                <a:solidFill>
                  <a:schemeClr val="tx1"/>
                </a:solidFill>
                <a:effectLst/>
                <a:latin typeface="+mn-lt"/>
                <a:ea typeface="+mn-ea"/>
                <a:cs typeface="+mn-cs"/>
              </a:rPr>
              <a:t>Moeder Aarde beeldjes (</a:t>
            </a:r>
            <a:r>
              <a:rPr lang="nl-NL" sz="1200" kern="1200" dirty="0" err="1">
                <a:solidFill>
                  <a:schemeClr val="tx1"/>
                </a:solidFill>
                <a:effectLst/>
                <a:latin typeface="+mn-lt"/>
                <a:ea typeface="+mn-ea"/>
                <a:cs typeface="+mn-cs"/>
              </a:rPr>
              <a:t>Gaia</a:t>
            </a:r>
            <a:r>
              <a:rPr lang="nl-NL" sz="1200" kern="1200" dirty="0">
                <a:solidFill>
                  <a:schemeClr val="tx1"/>
                </a:solidFill>
                <a:effectLst/>
                <a:latin typeface="+mn-lt"/>
                <a:ea typeface="+mn-ea"/>
                <a:cs typeface="+mn-cs"/>
              </a:rPr>
              <a:t>) van speksteen met op haar buik de spiraal van creatie. </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Deze spiraal beeldt uit dat alles vanuit het spirituele in deze </a:t>
            </a:r>
            <a:r>
              <a:rPr lang="nl-NL" sz="1200" kern="1200" dirty="0" err="1">
                <a:solidFill>
                  <a:schemeClr val="tx1"/>
                </a:solidFill>
                <a:effectLst/>
                <a:latin typeface="+mn-lt"/>
                <a:ea typeface="+mn-ea"/>
                <a:cs typeface="+mn-cs"/>
              </a:rPr>
              <a:t>materieele</a:t>
            </a:r>
            <a:r>
              <a:rPr lang="nl-NL" sz="1200" kern="1200" dirty="0">
                <a:solidFill>
                  <a:schemeClr val="tx1"/>
                </a:solidFill>
                <a:effectLst/>
                <a:latin typeface="+mn-lt"/>
                <a:ea typeface="+mn-ea"/>
                <a:cs typeface="+mn-cs"/>
              </a:rPr>
              <a:t> wereld komt. Ook het ontstaan van alles zoals sterrenstelsels, maar ook de geboorte van een baby wordt ermee uitgebeeld.</a:t>
            </a:r>
          </a:p>
          <a:p>
            <a:endParaRPr lang="nl-NL" baseline="0" noProof="0" dirty="0"/>
          </a:p>
          <a:p>
            <a:endParaRPr lang="nl-NL" baseline="0" noProof="0" dirty="0"/>
          </a:p>
          <a:p>
            <a:endParaRPr lang="nl-NL" noProof="0" dirty="0"/>
          </a:p>
        </p:txBody>
      </p:sp>
      <p:sp>
        <p:nvSpPr>
          <p:cNvPr id="4" name="Slide Number Placeholder 3"/>
          <p:cNvSpPr>
            <a:spLocks noGrp="1"/>
          </p:cNvSpPr>
          <p:nvPr>
            <p:ph type="sldNum" sz="quarter" idx="10"/>
          </p:nvPr>
        </p:nvSpPr>
        <p:spPr/>
        <p:txBody>
          <a:bodyPr/>
          <a:lstStyle/>
          <a:p>
            <a:fld id="{0938B698-8A4F-5A45-A38F-32A193600670}" type="slidenum">
              <a:rPr lang="en-US" smtClean="0"/>
              <a:t>44</a:t>
            </a:fld>
            <a:endParaRPr lang="en-US"/>
          </a:p>
        </p:txBody>
      </p:sp>
    </p:spTree>
    <p:extLst>
      <p:ext uri="{BB962C8B-B14F-4D97-AF65-F5344CB8AC3E}">
        <p14:creationId xmlns:p14="https://schemas.microsoft.com/office/powerpoint/2010/main" val="42061583"/>
      </p:ext>
    </p:extLst>
  </p:cSld>
  <p:clrMapOvr>
    <a:masterClrMapping/>
  </p:clrMapOvr>
</p:notes>
</file>

<file path=ppt/notesSlides/notesSlide4.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noProof="0">
                <a:solidFill>
                  <a:schemeClr val="tx1"/>
                </a:solidFill>
                <a:effectLst/>
                <a:latin typeface="+mn-lt"/>
                <a:ea typeface="+mn-ea"/>
                <a:cs typeface="+mn-cs"/>
              </a:rPr>
              <a:t>Rode draad is dat alle maatschappelijke sectoren hun houdbaarheidsdatum naderen, omdat de mens niet langer centraal staat. Mensen ontwikkelen zelf alternatieven en voeren die uit. Samen vormen zij de beweging van onderop, essentieel voor de transitie naar een beter aangepaste samenleving en economie. </a:t>
            </a:r>
            <a:r>
              <a:rPr lang="nl-NL" noProof="0">
                <a:effectLst/>
              </a:rPr>
              <a:t> </a:t>
            </a:r>
          </a:p>
          <a:p>
            <a:endParaRPr lang="nl-NL" noProof="0">
              <a:effectLst/>
            </a:endParaRPr>
          </a:p>
          <a:p>
            <a:r>
              <a:rPr lang="nl-NL" noProof="0">
                <a:effectLst/>
              </a:rPr>
              <a:t>Uit</a:t>
            </a:r>
            <a:r>
              <a:rPr lang="nl-NL" baseline="0" noProof="0">
                <a:effectLst/>
              </a:rPr>
              <a:t> In het Oog van de Orkaan: onze samenleving is in een overgangsfase en bevindt zich op een kantelpunt. Van een verticale, centrale en verzuilde samenleving naar een horizontale, decentrale netwerksamenleving. In deze kantelperiode worden oude systemen afgebroken en nieuwe opgebouwd. Oude waarden verdwijnen, nieuwe waarden ontstaan. Dit gaat gepaard met pijn, angst en verlies, maar ook met hoop, geloof en vertrouwen. </a:t>
            </a:r>
          </a:p>
          <a:p>
            <a:endParaRPr lang="nl-NL" baseline="0" noProof="0">
              <a:effectLst/>
            </a:endParaRPr>
          </a:p>
          <a:p>
            <a:r>
              <a:rPr lang="nl-NL" baseline="0" noProof="0">
                <a:effectLst/>
              </a:rPr>
              <a:t>Transitie: ingrijpende en onomkeerbare kantelingen van systemen in de samenleving. (Jan </a:t>
            </a:r>
            <a:r>
              <a:rPr lang="nl-NL" baseline="0" noProof="0" err="1">
                <a:effectLst/>
              </a:rPr>
              <a:t>Rotmans</a:t>
            </a:r>
            <a:r>
              <a:rPr lang="nl-NL" baseline="0" noProof="0">
                <a:effectLst/>
              </a:rPr>
              <a:t>) </a:t>
            </a:r>
            <a:r>
              <a:rPr lang="en-US" baseline="0" noProof="0">
                <a:effectLst/>
              </a:rPr>
              <a:t>–</a:t>
            </a:r>
            <a:r>
              <a:rPr lang="nl-NL" baseline="0" noProof="0">
                <a:effectLst/>
              </a:rPr>
              <a:t> onomkeerbaar???</a:t>
            </a:r>
          </a:p>
          <a:p>
            <a:r>
              <a:rPr lang="nl-NL" baseline="0" noProof="0">
                <a:effectLst/>
              </a:rPr>
              <a:t>Transitie: overgang &gt; omkering van ons zijn en doen </a:t>
            </a:r>
          </a:p>
          <a:p>
            <a:endParaRPr lang="nl-NL" baseline="0" noProof="0">
              <a:effectLst/>
            </a:endParaRPr>
          </a:p>
          <a:p>
            <a:r>
              <a:rPr lang="nl-NL" baseline="0" noProof="0">
                <a:effectLst/>
              </a:rPr>
              <a:t>Transities gaan over paradoxen, schijnbare tegenstellingen. Het zijn radicale veranderingsprocessen, maar wel in kleine stappen, dus radicaal en geleidelijk. Revolutionair en evolutionair. </a:t>
            </a:r>
            <a:endParaRPr lang="nl-NL" noProof="0">
              <a:effectLst/>
            </a:endParaRPr>
          </a:p>
        </p:txBody>
      </p:sp>
      <p:sp>
        <p:nvSpPr>
          <p:cNvPr id="4" name="Slide Number Placeholder 3"/>
          <p:cNvSpPr>
            <a:spLocks noGrp="1"/>
          </p:cNvSpPr>
          <p:nvPr>
            <p:ph type="sldNum" sz="quarter" idx="10"/>
          </p:nvPr>
        </p:nvSpPr>
        <p:spPr/>
        <p:txBody>
          <a:bodyPr/>
          <a:lstStyle/>
          <a:p>
            <a:fld id="{0938B698-8A4F-5A45-A38F-32A193600670}" type="slidenum">
              <a:rPr lang="en-US" smtClean="0"/>
              <a:t>6</a:t>
            </a:fld>
            <a:endParaRPr lang="en-US"/>
          </a:p>
        </p:txBody>
      </p:sp>
    </p:spTree>
    <p:extLst>
      <p:ext uri="{BB962C8B-B14F-4D97-AF65-F5344CB8AC3E}">
        <p14:creationId xmlns:p14="https://schemas.microsoft.com/office/powerpoint/2010/main" val="2825842715"/>
      </p:ext>
    </p:extLst>
  </p:cSld>
  <p:clrMapOvr>
    <a:masterClrMapping/>
  </p:clrMapOvr>
</p:notes>
</file>

<file path=ppt/notesSlides/notesSlide40.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noProof="0" dirty="0">
                <a:solidFill>
                  <a:schemeClr val="tx1"/>
                </a:solidFill>
                <a:effectLst/>
                <a:latin typeface="+mn-lt"/>
                <a:ea typeface="+mn-ea"/>
                <a:cs typeface="+mn-cs"/>
              </a:rPr>
              <a:t>De eeuwenlange mannelijke dominantie gaat gepaard met een </a:t>
            </a:r>
            <a:r>
              <a:rPr lang="nl-NL" sz="1200" kern="1200" noProof="0" dirty="0" err="1">
                <a:solidFill>
                  <a:schemeClr val="tx1"/>
                </a:solidFill>
                <a:effectLst/>
                <a:latin typeface="+mn-lt"/>
                <a:ea typeface="+mn-ea"/>
                <a:cs typeface="+mn-cs"/>
              </a:rPr>
              <a:t>dominator</a:t>
            </a:r>
            <a:r>
              <a:rPr lang="nl-NL" sz="1200" kern="1200" noProof="0" dirty="0">
                <a:solidFill>
                  <a:schemeClr val="tx1"/>
                </a:solidFill>
                <a:effectLst/>
                <a:latin typeface="+mn-lt"/>
                <a:ea typeface="+mn-ea"/>
                <a:cs typeface="+mn-cs"/>
              </a:rPr>
              <a:t> wereldbeeld en cultuur waarin we als mens twee keuzes hebben: domineren of gedomineerd worden. </a:t>
            </a:r>
          </a:p>
          <a:p>
            <a:r>
              <a:rPr lang="nl-NL" sz="1200" kern="1200" noProof="0" dirty="0">
                <a:solidFill>
                  <a:schemeClr val="tx1"/>
                </a:solidFill>
                <a:effectLst/>
                <a:latin typeface="+mn-lt"/>
                <a:ea typeface="+mn-ea"/>
                <a:cs typeface="+mn-cs"/>
              </a:rPr>
              <a:t> </a:t>
            </a:r>
          </a:p>
          <a:p>
            <a:r>
              <a:rPr lang="nl-NL" sz="1200" kern="1200" noProof="0" dirty="0">
                <a:solidFill>
                  <a:schemeClr val="tx1"/>
                </a:solidFill>
                <a:effectLst/>
                <a:latin typeface="+mn-lt"/>
                <a:ea typeface="+mn-ea"/>
                <a:cs typeface="+mn-cs"/>
              </a:rPr>
              <a:t>Belangrijk om te vermelden is dat met het geslacht man niets mis is, het gaat om de dominante manier waarop de mensheid het mannelijke ingevuld heeft en de eenzijdige focus daarop. </a:t>
            </a:r>
          </a:p>
          <a:p>
            <a:endParaRPr lang="nl-NL" sz="1200" kern="1200" noProof="0" dirty="0">
              <a:solidFill>
                <a:schemeClr val="tx1"/>
              </a:solidFill>
              <a:effectLst/>
              <a:latin typeface="+mn-lt"/>
              <a:ea typeface="+mn-ea"/>
              <a:cs typeface="+mn-cs"/>
            </a:endParaRPr>
          </a:p>
          <a:p>
            <a:r>
              <a:rPr lang="nl-NL" sz="1200" kern="1200" noProof="0" dirty="0">
                <a:solidFill>
                  <a:schemeClr val="tx1"/>
                </a:solidFill>
                <a:effectLst/>
                <a:latin typeface="+mn-lt"/>
                <a:ea typeface="+mn-ea"/>
                <a:cs typeface="+mn-cs"/>
              </a:rPr>
              <a:t>Bewustzijn uit balans: gevoelen</a:t>
            </a:r>
            <a:r>
              <a:rPr lang="nl-NL" sz="1200" kern="1200" baseline="0" noProof="0" dirty="0">
                <a:solidFill>
                  <a:schemeClr val="tx1"/>
                </a:solidFill>
                <a:effectLst/>
                <a:latin typeface="+mn-lt"/>
                <a:ea typeface="+mn-ea"/>
                <a:cs typeface="+mn-cs"/>
              </a:rPr>
              <a:t> en emoties terug in het bewustzijn halen. </a:t>
            </a:r>
            <a:endParaRPr lang="nl-NL" sz="1200" kern="1200" noProof="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38B698-8A4F-5A45-A38F-32A193600670}" type="slidenum">
              <a:rPr lang="en-US" smtClean="0"/>
              <a:t>45</a:t>
            </a:fld>
            <a:endParaRPr lang="en-US"/>
          </a:p>
        </p:txBody>
      </p:sp>
    </p:spTree>
    <p:extLst>
      <p:ext uri="{BB962C8B-B14F-4D97-AF65-F5344CB8AC3E}">
        <p14:creationId xmlns:p14="https://schemas.microsoft.com/office/powerpoint/2010/main" val="2138709727"/>
      </p:ext>
    </p:extLst>
  </p:cSld>
  <p:clrMapOvr>
    <a:masterClrMapping/>
  </p:clrMapOvr>
</p:notes>
</file>

<file path=ppt/notesSlides/notesSlide41.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noProof="0" dirty="0">
                <a:solidFill>
                  <a:schemeClr val="tx1"/>
                </a:solidFill>
                <a:effectLst/>
                <a:latin typeface="+mn-lt"/>
                <a:ea typeface="+mn-ea"/>
                <a:cs typeface="+mn-cs"/>
              </a:rPr>
              <a:t>T</a:t>
            </a:r>
            <a:r>
              <a:rPr lang="nl-NL" sz="1200" kern="1200" noProof="0" dirty="0" err="1">
                <a:solidFill>
                  <a:schemeClr val="tx1"/>
                </a:solidFill>
                <a:effectLst/>
                <a:latin typeface="+mn-lt"/>
                <a:ea typeface="+mn-ea"/>
                <a:cs typeface="+mn-cs"/>
              </a:rPr>
              <a:t>oevoegen</a:t>
            </a:r>
            <a:r>
              <a:rPr lang="nl-NL" sz="1200" kern="1200" baseline="0" noProof="0" dirty="0">
                <a:solidFill>
                  <a:schemeClr val="tx1"/>
                </a:solidFill>
                <a:effectLst/>
                <a:latin typeface="+mn-lt"/>
                <a:ea typeface="+mn-ea"/>
                <a:cs typeface="+mn-cs"/>
              </a:rPr>
              <a:t> boven als losse planten met de verschillende tekstkaders zoals bijgevoegd. </a:t>
            </a:r>
            <a:r>
              <a:rPr lang="nl-NL" sz="1200" noProof="0" dirty="0"/>
              <a:t>Gevolgen individuele mannen en vrouwen, effect op onze waarden, </a:t>
            </a:r>
            <a:br>
              <a:rPr lang="nl-NL" sz="1200" noProof="0" dirty="0"/>
            </a:br>
            <a:r>
              <a:rPr lang="nl-NL" sz="1200" noProof="0" dirty="0"/>
              <a:t>op al onze </a:t>
            </a:r>
            <a:r>
              <a:rPr lang="nl-NL" sz="1200" noProof="0" dirty="0" err="1"/>
              <a:t>insitiuties</a:t>
            </a:r>
            <a:r>
              <a:rPr lang="nl-NL" sz="1200" noProof="0" dirty="0"/>
              <a:t>, op hoe we sociale, politieke en economische zaken vormgeven, richting van onze culturele evolutie </a:t>
            </a:r>
            <a:endParaRPr lang="nl-NL" sz="1200" kern="1200" noProof="0" dirty="0">
              <a:solidFill>
                <a:schemeClr val="tx1"/>
              </a:solidFill>
              <a:effectLst/>
              <a:latin typeface="+mn-lt"/>
              <a:ea typeface="+mn-ea"/>
              <a:cs typeface="+mn-cs"/>
            </a:endParaRPr>
          </a:p>
          <a:p>
            <a:endParaRPr lang="nl-NL" sz="1200" kern="1200" noProof="0" dirty="0">
              <a:solidFill>
                <a:schemeClr val="tx1"/>
              </a:solidFill>
              <a:effectLst/>
              <a:latin typeface="+mn-lt"/>
              <a:ea typeface="+mn-ea"/>
              <a:cs typeface="+mn-cs"/>
            </a:endParaRPr>
          </a:p>
          <a:p>
            <a:endParaRPr lang="nl-NL" sz="1200" kern="1200" noProof="0" dirty="0">
              <a:solidFill>
                <a:schemeClr val="tx1"/>
              </a:solidFill>
              <a:effectLst/>
              <a:latin typeface="+mn-lt"/>
              <a:ea typeface="+mn-ea"/>
              <a:cs typeface="+mn-cs"/>
            </a:endParaRPr>
          </a:p>
          <a:p>
            <a:r>
              <a:rPr lang="nl-NL" sz="1200" kern="1200" noProof="0" dirty="0">
                <a:solidFill>
                  <a:schemeClr val="tx1"/>
                </a:solidFill>
                <a:effectLst/>
                <a:latin typeface="+mn-lt"/>
                <a:ea typeface="+mn-ea"/>
                <a:cs typeface="+mn-cs"/>
              </a:rPr>
              <a:t>Het lijkt logisch dat de manier waarop we de meest fundamentele van alle menselijke verhoudingen structureren (zonder welke onze soort zou ophouden te bestaan), de relatie tussen man en vrouw, beslissende gevolgen heeft voor zowel individuele mannen en vrouwen, voor onze dagelijkse rollen en onze levensmogelijkheden. Maar net zo belangrijk is dat het een diepgaand effect heeft op onze waarden, op al onze instituties, op hoe we sociale, politieke, economische zaken vorm geven en organiseren - en op de richting van onze culturele evolutie, en dan met name of die vreedzaam of oorlogszuchtig zal zijn. De eeuwenlange mannelijke dominantie gaat gepaard met een </a:t>
            </a:r>
            <a:r>
              <a:rPr lang="nl-NL" sz="1200" kern="1200" noProof="0" dirty="0" err="1">
                <a:solidFill>
                  <a:schemeClr val="tx1"/>
                </a:solidFill>
                <a:effectLst/>
                <a:latin typeface="+mn-lt"/>
                <a:ea typeface="+mn-ea"/>
                <a:cs typeface="+mn-cs"/>
              </a:rPr>
              <a:t>dominator</a:t>
            </a:r>
            <a:r>
              <a:rPr lang="nl-NL" sz="1200" kern="1200" noProof="0" dirty="0">
                <a:solidFill>
                  <a:schemeClr val="tx1"/>
                </a:solidFill>
                <a:effectLst/>
                <a:latin typeface="+mn-lt"/>
                <a:ea typeface="+mn-ea"/>
                <a:cs typeface="+mn-cs"/>
              </a:rPr>
              <a:t> wereldbeeld en cultuur waarin we als mens twee keuzes hebben: domineren of gedomineerd worden. </a:t>
            </a:r>
          </a:p>
          <a:p>
            <a:r>
              <a:rPr lang="nl-NL" sz="1200" kern="1200" noProof="0" dirty="0">
                <a:solidFill>
                  <a:schemeClr val="tx1"/>
                </a:solidFill>
                <a:effectLst/>
                <a:latin typeface="+mn-lt"/>
                <a:ea typeface="+mn-ea"/>
                <a:cs typeface="+mn-cs"/>
              </a:rPr>
              <a:t> </a:t>
            </a:r>
          </a:p>
          <a:p>
            <a:r>
              <a:rPr lang="nl-NL" sz="1200" kern="1200" noProof="0" dirty="0">
                <a:solidFill>
                  <a:schemeClr val="tx1"/>
                </a:solidFill>
                <a:effectLst/>
                <a:latin typeface="+mn-lt"/>
                <a:ea typeface="+mn-ea"/>
                <a:cs typeface="+mn-cs"/>
              </a:rPr>
              <a:t>Belangrijk om te vermelden is dat met het geslacht man niets mis is, het gaat om de dominante manier waarop de mensheid het mannelijke ingevuld heeft en de eenzijdige focus daarop. </a:t>
            </a:r>
          </a:p>
          <a:p>
            <a:endParaRPr lang="en-US" dirty="0"/>
          </a:p>
          <a:p>
            <a:endParaRPr lang="en-US" dirty="0"/>
          </a:p>
        </p:txBody>
      </p:sp>
      <p:sp>
        <p:nvSpPr>
          <p:cNvPr id="4" name="Slide Number Placeholder 3"/>
          <p:cNvSpPr>
            <a:spLocks noGrp="1"/>
          </p:cNvSpPr>
          <p:nvPr>
            <p:ph type="sldNum" sz="quarter" idx="10"/>
          </p:nvPr>
        </p:nvSpPr>
        <p:spPr/>
        <p:txBody>
          <a:bodyPr/>
          <a:lstStyle/>
          <a:p>
            <a:fld id="{0938B698-8A4F-5A45-A38F-32A193600670}" type="slidenum">
              <a:rPr lang="en-US" smtClean="0"/>
              <a:t>46</a:t>
            </a:fld>
            <a:endParaRPr lang="en-US"/>
          </a:p>
        </p:txBody>
      </p:sp>
    </p:spTree>
    <p:extLst>
      <p:ext uri="{BB962C8B-B14F-4D97-AF65-F5344CB8AC3E}">
        <p14:creationId xmlns:p14="https://schemas.microsoft.com/office/powerpoint/2010/main" val="2138709727"/>
      </p:ext>
    </p:extLst>
  </p:cSld>
  <p:clrMapOvr>
    <a:masterClrMapping/>
  </p:clrMapOvr>
</p:notes>
</file>

<file path=ppt/notesSlides/notesSlide42.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noProof="0">
                <a:solidFill>
                  <a:schemeClr val="tx1"/>
                </a:solidFill>
                <a:effectLst/>
                <a:latin typeface="+mn-lt"/>
                <a:ea typeface="+mn-ea"/>
                <a:cs typeface="+mn-cs"/>
              </a:rPr>
              <a:t>Wat zijn de gevolgen van dit zelfbeeld voor individuele mannen en vrouwen, voor onze dagelijkse rollen en levensmogelijkheden </a:t>
            </a:r>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kern="1200" noProof="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solidFill>
                <a:schemeClr val="tx1"/>
              </a:solidFill>
            </a:endParaRPr>
          </a:p>
        </p:txBody>
      </p:sp>
      <p:sp>
        <p:nvSpPr>
          <p:cNvPr id="4" name="Slide Number Placeholder 3"/>
          <p:cNvSpPr>
            <a:spLocks noGrp="1"/>
          </p:cNvSpPr>
          <p:nvPr>
            <p:ph type="sldNum" sz="quarter" idx="10"/>
          </p:nvPr>
        </p:nvSpPr>
        <p:spPr/>
        <p:txBody>
          <a:bodyPr/>
          <a:lstStyle/>
          <a:p>
            <a:fld id="{0938B698-8A4F-5A45-A38F-32A193600670}" type="slidenum">
              <a:rPr lang="en-US" smtClean="0"/>
              <a:t>47</a:t>
            </a:fld>
            <a:endParaRPr lang="en-US"/>
          </a:p>
        </p:txBody>
      </p:sp>
    </p:spTree>
    <p:extLst>
      <p:ext uri="{BB962C8B-B14F-4D97-AF65-F5344CB8AC3E}">
        <p14:creationId xmlns:p14="https://schemas.microsoft.com/office/powerpoint/2010/main" val="1979530228"/>
      </p:ext>
    </p:extLst>
  </p:cSld>
  <p:clrMapOvr>
    <a:masterClrMapping/>
  </p:clrMapOvr>
</p:notes>
</file>

<file path=ppt/notesSlides/notesSlide43.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Vanuit ons onderbewustzijn</a:t>
            </a:r>
            <a:r>
              <a:rPr lang="nl-NL" baseline="0" noProof="0" dirty="0"/>
              <a:t> oefenen angst en pijn macht uit. </a:t>
            </a:r>
          </a:p>
          <a:p>
            <a:pPr marL="0" marR="0" indent="0" algn="l" defTabSz="457200" rtl="0" eaLnBrk="1" fontAlgn="auto" latinLnBrk="0" hangingPunct="1">
              <a:lnSpc>
                <a:spcPct val="100000"/>
              </a:lnSpc>
              <a:spcBef>
                <a:spcPts val="0"/>
              </a:spcBef>
              <a:spcAft>
                <a:spcPts val="0"/>
              </a:spcAft>
              <a:buClrTx/>
              <a:buSzTx/>
              <a:buFontTx/>
              <a:buNone/>
              <a:tabLst/>
              <a:defRPr/>
            </a:pPr>
            <a:r>
              <a:rPr lang="nl-NL" b="1" noProof="0" dirty="0">
                <a:ea typeface="ＭＳ Ｐゴシック" charset="-128"/>
              </a:rPr>
              <a:t>Onbewust projecten we vaak die aspecten van onszelf die we onderdrukken naar buiten. Het Spiegelprincipe helpt ons door deze ergernis aan aspecten bij anderen om ons bewust te worden van deze zelfde aspecten in onszelf. </a:t>
            </a:r>
          </a:p>
          <a:p>
            <a:endParaRPr lang="nl-NL" noProof="0" dirty="0"/>
          </a:p>
          <a:p>
            <a:r>
              <a:rPr lang="en-US" noProof="0" dirty="0"/>
              <a:t>I</a:t>
            </a:r>
            <a:r>
              <a:rPr lang="nl-NL" noProof="0" dirty="0" err="1"/>
              <a:t>nnerlijk</a:t>
            </a:r>
            <a:r>
              <a:rPr lang="nl-NL" noProof="0" dirty="0"/>
              <a:t> conflict dat zich in ons onderbewustzijn bevindt en waarvoor</a:t>
            </a:r>
            <a:r>
              <a:rPr lang="nl-NL" baseline="0" noProof="0" dirty="0"/>
              <a:t> we bang zijn, gaan we op de ander projecteren. Zo </a:t>
            </a:r>
            <a:r>
              <a:rPr lang="nl-NL" baseline="0" noProof="0" dirty="0" err="1"/>
              <a:t>creeren</a:t>
            </a:r>
            <a:r>
              <a:rPr lang="nl-NL" baseline="0" noProof="0" dirty="0"/>
              <a:t> we een vijand buiten onszelf, en wordt de ander een zondebok op wie we de schuld kunnen afschuiven van alles wat we niet willen en onaangenaam vinden. Kortom, we gaan de ander zien als het kwaad en de oorzaak van het permanente innerlijke gevoel van bedreiging dat kenmerkend is voor de getraumatiseerde staat van onbalans. Door middel van deze projectie schuiven we alle </a:t>
            </a:r>
            <a:r>
              <a:rPr lang="nl-NL" baseline="0" noProof="0" dirty="0" err="1"/>
              <a:t>verantwoordeljkheid</a:t>
            </a:r>
            <a:r>
              <a:rPr lang="nl-NL" baseline="0" noProof="0" dirty="0"/>
              <a:t> voor ons leven, onze keuzes en onze acties van ons af op deze vijand buiten ons. Vervolgens gaan we onszelf als slachtoffer beschouwen van deze door onszelf </a:t>
            </a:r>
            <a:r>
              <a:rPr lang="nl-NL" baseline="0" noProof="0" dirty="0" err="1"/>
              <a:t>gecreerde</a:t>
            </a:r>
            <a:r>
              <a:rPr lang="nl-NL" baseline="0" noProof="0" dirty="0"/>
              <a:t> externe vijand en gaan we al onze aandacht richten op het bestrijden van deze vijand. </a:t>
            </a:r>
            <a:endParaRPr lang="nl-NL" noProof="0" dirty="0"/>
          </a:p>
          <a:p>
            <a:endParaRPr lang="nl-NL" noProof="0" dirty="0"/>
          </a:p>
          <a:p>
            <a:endParaRPr lang="nl-NL" noProof="0" dirty="0"/>
          </a:p>
          <a:p>
            <a:r>
              <a:rPr lang="nl-NL" noProof="0" dirty="0"/>
              <a:t>Persoonlijke</a:t>
            </a:r>
            <a:r>
              <a:rPr lang="nl-NL" baseline="0" noProof="0" dirty="0"/>
              <a:t> waarde afhangt van onze plek in de rangorde van de </a:t>
            </a:r>
            <a:r>
              <a:rPr lang="nl-NL" baseline="0" noProof="0" dirty="0" err="1"/>
              <a:t>hierarchie</a:t>
            </a:r>
            <a:r>
              <a:rPr lang="nl-NL" baseline="0" noProof="0" dirty="0"/>
              <a:t>.</a:t>
            </a:r>
          </a:p>
          <a:p>
            <a:r>
              <a:rPr lang="nl-NL" baseline="0" noProof="0" dirty="0"/>
              <a:t>In de situatie dat we geen contact hebben met het inherente gevoel dat we een uniek, onvervangbaar en waardevol onderdeel van het groter geheel zijn, zijn we voor ons gevoel van eigenwaarde ook afhankelijk van externe autoriteiten. Het betekent dat we voor waardering op zoek gaan buiten ons zelf en dat we het gevoel dat we over onszelf hebben baseren op wat anderen over ons zeggen.   </a:t>
            </a:r>
            <a:endParaRPr lang="nl-NL" noProof="0" dirty="0"/>
          </a:p>
          <a:p>
            <a:endParaRPr lang="en-US" dirty="0"/>
          </a:p>
        </p:txBody>
      </p:sp>
      <p:sp>
        <p:nvSpPr>
          <p:cNvPr id="4" name="Slide Number Placeholder 3"/>
          <p:cNvSpPr>
            <a:spLocks noGrp="1"/>
          </p:cNvSpPr>
          <p:nvPr>
            <p:ph type="sldNum" sz="quarter" idx="10"/>
          </p:nvPr>
        </p:nvSpPr>
        <p:spPr/>
        <p:txBody>
          <a:bodyPr/>
          <a:lstStyle/>
          <a:p>
            <a:fld id="{0938B698-8A4F-5A45-A38F-32A193600670}" type="slidenum">
              <a:rPr lang="en-US" smtClean="0"/>
              <a:t>48</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44.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a:t>Links: Nina (2016) met </a:t>
            </a:r>
            <a:r>
              <a:rPr lang="nl-NL" noProof="0" err="1"/>
              <a:t>Zoe</a:t>
            </a:r>
            <a:r>
              <a:rPr lang="nl-NL" noProof="0"/>
              <a:t> </a:t>
            </a:r>
            <a:r>
              <a:rPr lang="nl-NL" noProof="0" err="1"/>
              <a:t>Saldana</a:t>
            </a:r>
            <a:r>
              <a:rPr lang="nl-NL" noProof="0"/>
              <a:t>,</a:t>
            </a:r>
            <a:r>
              <a:rPr lang="nl-NL" baseline="0" noProof="0"/>
              <a:t> Haar neus is breder gemaakt in de film, ze draagt donkere </a:t>
            </a:r>
            <a:r>
              <a:rPr lang="nl-NL" baseline="0" noProof="0" err="1"/>
              <a:t>smink</a:t>
            </a:r>
            <a:r>
              <a:rPr lang="nl-NL" baseline="0" noProof="0"/>
              <a:t> en een pruik met kroeshaar </a:t>
            </a:r>
            <a:endParaRPr lang="nl-NL" noProof="0"/>
          </a:p>
          <a:p>
            <a:r>
              <a:rPr lang="nl-NL" noProof="0"/>
              <a:t>Midden: A </a:t>
            </a:r>
            <a:r>
              <a:rPr lang="nl-NL" noProof="0" err="1"/>
              <a:t>Mighty</a:t>
            </a:r>
            <a:r>
              <a:rPr lang="nl-NL" baseline="0" noProof="0"/>
              <a:t> </a:t>
            </a:r>
            <a:r>
              <a:rPr lang="nl-NL" baseline="0" noProof="0" err="1"/>
              <a:t>Heart</a:t>
            </a:r>
            <a:r>
              <a:rPr lang="nl-NL" baseline="0" noProof="0"/>
              <a:t> (2007) met Angelina Jolie die de rol vertolkt van </a:t>
            </a:r>
            <a:r>
              <a:rPr lang="nl-NL" baseline="0" noProof="0" err="1"/>
              <a:t>Mariane</a:t>
            </a:r>
            <a:r>
              <a:rPr lang="nl-NL" baseline="0" noProof="0"/>
              <a:t> Pearl een Franse journaliste van gemengde afkomst. Jolie kreeg bruine lenzen, werd haar huidskleur donkerder gemaakt en haar haren </a:t>
            </a:r>
            <a:r>
              <a:rPr lang="nl-NL" baseline="0" noProof="0" err="1"/>
              <a:t>afrokrullend</a:t>
            </a:r>
            <a:endParaRPr lang="nl-NL" baseline="0" noProof="0"/>
          </a:p>
          <a:p>
            <a:r>
              <a:rPr lang="nl-NL" baseline="0" noProof="0"/>
              <a:t>Rechts: Pan (2015) Rooney Mara speelt de rol van indianenmeisje Tiger Lily, De etnische achtergrond uit het oorspronkelijke personage is weggelaten en vervangen door een personage zonder duidelijke etniciteit. </a:t>
            </a:r>
          </a:p>
          <a:p>
            <a:endParaRPr lang="nl-NL" baseline="0" noProof="0"/>
          </a:p>
          <a:p>
            <a:r>
              <a:rPr lang="nl-NL" baseline="0" noProof="0"/>
              <a:t>Blanke acteurs zijn de norm. Volgens de Brits </a:t>
            </a:r>
            <a:r>
              <a:rPr lang="en-US" baseline="0" noProof="0"/>
              <a:t>–</a:t>
            </a:r>
            <a:r>
              <a:rPr lang="nl-NL" baseline="0" noProof="0"/>
              <a:t> Amerikaanse onderzoeker </a:t>
            </a:r>
            <a:r>
              <a:rPr lang="nl-NL" baseline="0" noProof="0" err="1"/>
              <a:t>Jeetendr</a:t>
            </a:r>
            <a:r>
              <a:rPr lang="nl-NL" baseline="0" noProof="0"/>
              <a:t> </a:t>
            </a:r>
            <a:r>
              <a:rPr lang="nl-NL" baseline="0" noProof="0" err="1"/>
              <a:t>Sehdev</a:t>
            </a:r>
            <a:r>
              <a:rPr lang="nl-NL" baseline="0" noProof="0"/>
              <a:t>, verbonden aan de Universiteit van Zuid </a:t>
            </a:r>
            <a:r>
              <a:rPr lang="en-US" baseline="0" noProof="0"/>
              <a:t>–</a:t>
            </a:r>
            <a:r>
              <a:rPr lang="nl-NL" baseline="0" noProof="0"/>
              <a:t> </a:t>
            </a:r>
            <a:r>
              <a:rPr lang="nl-NL" baseline="0" noProof="0" err="1"/>
              <a:t>Californie</a:t>
            </a:r>
            <a:r>
              <a:rPr lang="nl-NL" baseline="0" noProof="0"/>
              <a:t> zijn er drie belangrijke oorzaken: </a:t>
            </a:r>
          </a:p>
          <a:p>
            <a:r>
              <a:rPr lang="nl-NL" baseline="0" noProof="0"/>
              <a:t>- </a:t>
            </a:r>
            <a:r>
              <a:rPr lang="en-US" baseline="0" noProof="0"/>
              <a:t>H</a:t>
            </a:r>
            <a:r>
              <a:rPr lang="nl-NL" baseline="0" noProof="0"/>
              <a:t>et gebrek aan diversiteit onder scriptschrijvers, productiemaatschappijen die geen risico durven te nemen en dominante blanke schoonheidsidealen. </a:t>
            </a:r>
            <a:endParaRPr lang="nl-NL" noProof="0"/>
          </a:p>
          <a:p>
            <a:endParaRPr lang="en-US"/>
          </a:p>
        </p:txBody>
      </p:sp>
      <p:sp>
        <p:nvSpPr>
          <p:cNvPr id="4" name="Slide Number Placeholder 3"/>
          <p:cNvSpPr>
            <a:spLocks noGrp="1"/>
          </p:cNvSpPr>
          <p:nvPr>
            <p:ph type="sldNum" sz="quarter" idx="10"/>
          </p:nvPr>
        </p:nvSpPr>
        <p:spPr/>
        <p:txBody>
          <a:bodyPr/>
          <a:lstStyle/>
          <a:p>
            <a:fld id="{0938B698-8A4F-5A45-A38F-32A193600670}" type="slidenum">
              <a:rPr lang="en-US" smtClean="0"/>
              <a:t>49</a:t>
            </a:fld>
            <a:endParaRPr lang="en-US"/>
          </a:p>
        </p:txBody>
      </p:sp>
    </p:spTree>
    <p:extLst>
      <p:ext uri="{BB962C8B-B14F-4D97-AF65-F5344CB8AC3E}">
        <p14:creationId xmlns:p14="https://schemas.microsoft.com/office/powerpoint/2010/main" val="2247085286"/>
      </p:ext>
    </p:extLst>
  </p:cSld>
  <p:clrMapOvr>
    <a:masterClrMapping/>
  </p:clrMapOvr>
</p:notes>
</file>

<file path=ppt/notesSlides/notesSlide45.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a:t>Grote lobby voedselproducenten. </a:t>
            </a:r>
          </a:p>
          <a:p>
            <a:r>
              <a:rPr lang="nl-NL" noProof="0"/>
              <a:t>Onleesbare etiketten</a:t>
            </a:r>
          </a:p>
          <a:p>
            <a:r>
              <a:rPr lang="nl-NL" noProof="0"/>
              <a:t>De milieu</a:t>
            </a:r>
            <a:r>
              <a:rPr lang="nl-NL" baseline="0" noProof="0"/>
              <a:t>schade van vleesproductie is niet in de prijs verdisconteerd. </a:t>
            </a:r>
          </a:p>
          <a:p>
            <a:r>
              <a:rPr lang="nl-NL" baseline="0" noProof="0"/>
              <a:t>In de vleesindustrie komen veel problemen samen: milieu, gezondheid, dierenwelzijn. </a:t>
            </a:r>
          </a:p>
          <a:p>
            <a:r>
              <a:rPr lang="nl-NL" baseline="0" noProof="0"/>
              <a:t>Anderhalf pond varkensvlees kost 5 euro. Goedkoper dan vleesvervangers. Als je beseft wat voor externe kosten er aan vlees zitten is dat absurd. </a:t>
            </a:r>
            <a:endParaRPr lang="nl-NL" noProof="0"/>
          </a:p>
        </p:txBody>
      </p:sp>
      <p:sp>
        <p:nvSpPr>
          <p:cNvPr id="4" name="Slide Number Placeholder 3"/>
          <p:cNvSpPr>
            <a:spLocks noGrp="1"/>
          </p:cNvSpPr>
          <p:nvPr>
            <p:ph type="sldNum" sz="quarter" idx="10"/>
          </p:nvPr>
        </p:nvSpPr>
        <p:spPr/>
        <p:txBody>
          <a:bodyPr/>
          <a:lstStyle/>
          <a:p>
            <a:fld id="{0938B698-8A4F-5A45-A38F-32A193600670}" type="slidenum">
              <a:rPr lang="en-US" smtClean="0"/>
              <a:t>51</a:t>
            </a:fld>
            <a:endParaRPr lang="en-US"/>
          </a:p>
        </p:txBody>
      </p:sp>
    </p:spTree>
    <p:extLst>
      <p:ext uri="{BB962C8B-B14F-4D97-AF65-F5344CB8AC3E}">
        <p14:creationId xmlns:p14="https://schemas.microsoft.com/office/powerpoint/2010/main" val="2708089921"/>
      </p:ext>
    </p:extLst>
  </p:cSld>
  <p:clrMapOvr>
    <a:masterClrMapping/>
  </p:clrMapOvr>
</p:notes>
</file>

<file path=ppt/notesSlides/notesSlide46.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a:t>Kerk van Assenede in de verte </a:t>
            </a:r>
            <a:r>
              <a:rPr lang="en-US" noProof="0"/>
              <a:t>–</a:t>
            </a:r>
            <a:r>
              <a:rPr lang="nl-NL" noProof="0"/>
              <a:t> de Kerken verdwijnen uit ons landschap</a:t>
            </a:r>
          </a:p>
          <a:p>
            <a:endParaRPr lang="nl-NL" noProof="0"/>
          </a:p>
          <a:p>
            <a:r>
              <a:rPr lang="nl-NL" noProof="0"/>
              <a:t>Publicatie</a:t>
            </a:r>
            <a:r>
              <a:rPr lang="nl-NL" baseline="0" noProof="0"/>
              <a:t> God in Nederland – Joep de Hart</a:t>
            </a:r>
          </a:p>
          <a:p>
            <a:r>
              <a:rPr lang="nl-NL" baseline="0" noProof="0"/>
              <a:t>De wijkende kerk heeft een moreel </a:t>
            </a:r>
            <a:r>
              <a:rPr lang="nl-NL" baseline="0" noProof="0" err="1"/>
              <a:t>vacuum</a:t>
            </a:r>
            <a:r>
              <a:rPr lang="nl-NL" baseline="0" noProof="0"/>
              <a:t> nagelaten dat tot dusver door geen ideologie of spirituele beweging is opgevuld. </a:t>
            </a:r>
          </a:p>
          <a:p>
            <a:r>
              <a:rPr lang="nl-NL" baseline="0" noProof="0"/>
              <a:t>Want wat is er voor het geloof in de plaats gekomen? ‘Zelfspiritualiteit’, ofwel: de zoektocht naar je ware ik en je authentieke zelf – een goudmijn voor de aanbieders van </a:t>
            </a:r>
            <a:r>
              <a:rPr lang="nl-NL" baseline="0" noProof="0" err="1"/>
              <a:t>self</a:t>
            </a:r>
            <a:r>
              <a:rPr lang="nl-NL" baseline="0" noProof="0"/>
              <a:t> awareness cursussen. </a:t>
            </a:r>
          </a:p>
          <a:p>
            <a:r>
              <a:rPr lang="nl-NL" baseline="0" noProof="0"/>
              <a:t>De belofte is dat ze naar zelfkennis en zelfverwezenlijking voeren en daardoor ook een breder maatschappelijk doel dienen. De mens die zich heeft ontdaan van mentale ballast is tenslotte plezierig gezelschap voor anderen en zal meer aan de samenleving kunnen bijdragen: als ik ok ben, kan ik meer betekenen voor mijn omgeving. Daarmee komt </a:t>
            </a:r>
            <a:r>
              <a:rPr lang="nl-NL" baseline="0" noProof="0" err="1"/>
              <a:t>zelfspirtualiteit</a:t>
            </a:r>
            <a:r>
              <a:rPr lang="nl-NL" baseline="0" noProof="0"/>
              <a:t> nog niet in de buurt van de dienstbaarheid (aan God en de samenleving) die de kerk in het vaandel voert. </a:t>
            </a:r>
          </a:p>
          <a:p>
            <a:endParaRPr lang="nl-NL" baseline="0" noProof="0"/>
          </a:p>
          <a:p>
            <a:r>
              <a:rPr lang="nl-NL" baseline="0" noProof="0"/>
              <a:t>Het </a:t>
            </a:r>
            <a:r>
              <a:rPr lang="nl-NL" baseline="0" noProof="0" err="1"/>
              <a:t>atheisme</a:t>
            </a:r>
            <a:r>
              <a:rPr lang="nl-NL" baseline="0" noProof="0"/>
              <a:t> biedt nauwelijks een wenkend perspectief omdat het tegenover het Iets van het geloof slechts het Niets stelt. </a:t>
            </a:r>
          </a:p>
          <a:p>
            <a:endParaRPr lang="nl-NL" baseline="0" noProof="0"/>
          </a:p>
          <a:p>
            <a:r>
              <a:rPr lang="nl-NL" baseline="0" noProof="0"/>
              <a:t>Kerkelijke rituelen en vormen die Alain de </a:t>
            </a:r>
            <a:r>
              <a:rPr lang="nl-NL" baseline="0" noProof="0" err="1"/>
              <a:t>Botton</a:t>
            </a:r>
            <a:r>
              <a:rPr lang="nl-NL" baseline="0" noProof="0"/>
              <a:t> (auteur van religie voor </a:t>
            </a:r>
            <a:r>
              <a:rPr lang="nl-NL" baseline="0" noProof="0" err="1"/>
              <a:t>atheisten</a:t>
            </a:r>
            <a:r>
              <a:rPr lang="nl-NL" baseline="0" noProof="0"/>
              <a:t>) het behouden waard acht, kunnen niet los worden gezien van het geloof. Ze zijn onderdeel van een ‘bezield verband’. De vorm is er bij de gratie van de inhoud. </a:t>
            </a:r>
          </a:p>
          <a:p>
            <a:endParaRPr lang="nl-NL" baseline="0" noProof="0"/>
          </a:p>
          <a:p>
            <a:r>
              <a:rPr lang="nl-NL" baseline="0" noProof="0"/>
              <a:t>Het mooie van de huidige kerk is dat je aan zijn bestaan mag twijfelen. De kerk is een plek geworden waar de waarheid niet meer wordt verkondigd, maar wordt gezocht naar antwoorden. </a:t>
            </a:r>
          </a:p>
          <a:p>
            <a:endParaRPr lang="nl-NL" baseline="0" noProof="0"/>
          </a:p>
          <a:p>
            <a:r>
              <a:rPr lang="nl-NL" baseline="0" noProof="0"/>
              <a:t>In het Oog van de </a:t>
            </a:r>
            <a:r>
              <a:rPr lang="nl-NL" baseline="0" noProof="0" err="1"/>
              <a:t>Orkaan:”binnen</a:t>
            </a:r>
            <a:r>
              <a:rPr lang="nl-NL" baseline="0" noProof="0"/>
              <a:t> een generatie zijn mensen 2 waardesystemen kwijtgeraakt: </a:t>
            </a:r>
            <a:r>
              <a:rPr lang="nl-NL" baseline="0" noProof="0" err="1"/>
              <a:t>religtie</a:t>
            </a:r>
            <a:r>
              <a:rPr lang="nl-NL" baseline="0" noProof="0"/>
              <a:t> en ideologie. Daarvoor in de plaats is nog geen nieuwe waardensysteem gekomen. </a:t>
            </a:r>
            <a:r>
              <a:rPr lang="en-US" baseline="0" noProof="0"/>
              <a:t>I</a:t>
            </a:r>
            <a:r>
              <a:rPr lang="nl-NL" baseline="0" noProof="0"/>
              <a:t>n de huidige overgangsperiode zijn we daarnaar op zoek. Dat gaat gepaard met onrust, onzekerheid, gebrek aan vertrouwen, angst en onmacht en een steeds terugkerende roep om leiderschap. </a:t>
            </a:r>
            <a:endParaRPr lang="nl-NL" noProof="0"/>
          </a:p>
        </p:txBody>
      </p:sp>
      <p:sp>
        <p:nvSpPr>
          <p:cNvPr id="4" name="Slide Number Placeholder 3"/>
          <p:cNvSpPr>
            <a:spLocks noGrp="1"/>
          </p:cNvSpPr>
          <p:nvPr>
            <p:ph type="sldNum" sz="quarter" idx="10"/>
          </p:nvPr>
        </p:nvSpPr>
        <p:spPr/>
        <p:txBody>
          <a:bodyPr/>
          <a:lstStyle/>
          <a:p>
            <a:fld id="{0938B698-8A4F-5A45-A38F-32A193600670}" type="slidenum">
              <a:rPr lang="en-US" smtClean="0"/>
              <a:t>52</a:t>
            </a:fld>
            <a:endParaRPr lang="en-US"/>
          </a:p>
        </p:txBody>
      </p:sp>
    </p:spTree>
    <p:extLst>
      <p:ext uri="{BB962C8B-B14F-4D97-AF65-F5344CB8AC3E}">
        <p14:creationId xmlns:p14="https://schemas.microsoft.com/office/powerpoint/2010/main" val="3789713640"/>
      </p:ext>
    </p:extLst>
  </p:cSld>
  <p:clrMapOvr>
    <a:masterClrMapping/>
  </p:clrMapOvr>
</p:notes>
</file>

<file path=ppt/notesSlides/notesSlide47.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In The </a:t>
            </a:r>
            <a:r>
              <a:rPr lang="nl-NL" sz="1200" kern="1200" err="1">
                <a:solidFill>
                  <a:schemeClr val="tx1"/>
                </a:solidFill>
                <a:effectLst/>
                <a:latin typeface="+mn-lt"/>
                <a:ea typeface="+mn-ea"/>
                <a:cs typeface="+mn-cs"/>
              </a:rPr>
              <a:t>Creation</a:t>
            </a:r>
            <a:r>
              <a:rPr lang="nl-NL" sz="1200" kern="1200">
                <a:solidFill>
                  <a:schemeClr val="tx1"/>
                </a:solidFill>
                <a:effectLst/>
                <a:latin typeface="+mn-lt"/>
                <a:ea typeface="+mn-ea"/>
                <a:cs typeface="+mn-cs"/>
              </a:rPr>
              <a:t> of </a:t>
            </a:r>
            <a:r>
              <a:rPr lang="nl-NL" sz="1200" kern="1200" err="1">
                <a:solidFill>
                  <a:schemeClr val="tx1"/>
                </a:solidFill>
                <a:effectLst/>
                <a:latin typeface="+mn-lt"/>
                <a:ea typeface="+mn-ea"/>
                <a:cs typeface="+mn-cs"/>
              </a:rPr>
              <a:t>Consciousness</a:t>
            </a:r>
            <a:r>
              <a:rPr lang="nl-NL" sz="1200" kern="1200">
                <a:solidFill>
                  <a:schemeClr val="tx1"/>
                </a:solidFill>
                <a:effectLst/>
                <a:latin typeface="+mn-lt"/>
                <a:ea typeface="+mn-ea"/>
                <a:cs typeface="+mn-cs"/>
              </a:rPr>
              <a:t> schrijft Edward </a:t>
            </a:r>
            <a:r>
              <a:rPr lang="nl-NL" sz="1200" kern="1200" err="1">
                <a:solidFill>
                  <a:schemeClr val="tx1"/>
                </a:solidFill>
                <a:effectLst/>
                <a:latin typeface="+mn-lt"/>
                <a:ea typeface="+mn-ea"/>
                <a:cs typeface="+mn-cs"/>
              </a:rPr>
              <a:t>Edinger</a:t>
            </a:r>
            <a:r>
              <a:rPr lang="nl-NL" sz="1200" kern="1200">
                <a:solidFill>
                  <a:schemeClr val="tx1"/>
                </a:solidFill>
                <a:effectLst/>
                <a:latin typeface="+mn-lt"/>
                <a:ea typeface="+mn-ea"/>
                <a:cs typeface="+mn-cs"/>
              </a:rPr>
              <a:t>: Geschiedenis en antropologie leren ons dat een menselijke maatschappij niet lang kan overleven, tenzij haar leden zich gedragen voelen door een centrale en levende mythe. Zo’n mythe voorziet het individu van een reden voor zijn bestaan. Ze geeft antwoord op de ultieme vragen rond het menselijk bestaan, antwoorden die bevredigend zijn voor de ontwikkeldste leden van deze maatschappij. En wanneer de creatieve, intellectuele minderheid in harmonie is met de daar gangbare mythe, zullen de andere lagen van de maatschappij volgen. </a:t>
            </a:r>
            <a:r>
              <a:rPr lang="nl-NL" sz="1200" kern="1200" err="1">
                <a:solidFill>
                  <a:schemeClr val="tx1"/>
                </a:solidFill>
                <a:effectLst/>
                <a:latin typeface="+mn-lt"/>
                <a:ea typeface="+mn-ea"/>
                <a:cs typeface="+mn-cs"/>
              </a:rPr>
              <a:t>Edinger</a:t>
            </a:r>
            <a:r>
              <a:rPr lang="nl-NL" sz="1200" kern="1200">
                <a:solidFill>
                  <a:schemeClr val="tx1"/>
                </a:solidFill>
                <a:effectLst/>
                <a:latin typeface="+mn-lt"/>
                <a:ea typeface="+mn-ea"/>
                <a:cs typeface="+mn-cs"/>
              </a:rPr>
              <a:t> constateert echter dat de westerse maatschappij niet langer een levende functionerende mythe heeft, en dat de belangrijkste wereldculturen in een toestand zijn geraakt waarin ze min of meer een staat van mytheloosheid hebben bereikt (PM, 221)</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0938B698-8A4F-5A45-A38F-32A193600670}" type="slidenum">
              <a:rPr lang="en-US" smtClean="0"/>
              <a:t>53</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48.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a:t>Het</a:t>
            </a:r>
            <a:r>
              <a:rPr lang="nl-NL" baseline="0" noProof="0"/>
              <a:t> oude idee van </a:t>
            </a:r>
            <a:r>
              <a:rPr lang="nl-NL" baseline="0" noProof="0" err="1"/>
              <a:t>onzelf</a:t>
            </a:r>
            <a:r>
              <a:rPr lang="nl-NL" baseline="0" noProof="0"/>
              <a:t>: we zijn nu eenmaal van </a:t>
            </a:r>
            <a:r>
              <a:rPr lang="nl-NL" baseline="0" noProof="0" err="1"/>
              <a:t>nature</a:t>
            </a:r>
            <a:r>
              <a:rPr lang="nl-NL" baseline="0" noProof="0"/>
              <a:t> egocentrisch, agressief en hebzuchtig blijkt niet zozeer een beschrijving van wie we als mens zijn maar slechts een weergave van wat we normaal zijn gaan vinden. </a:t>
            </a:r>
          </a:p>
          <a:p>
            <a:endParaRPr lang="nl-NL" baseline="0" noProof="0"/>
          </a:p>
          <a:p>
            <a:r>
              <a:rPr lang="nl-NL" baseline="0" noProof="0"/>
              <a:t>Wat zijn de kwaliteiten die werkelijk mens zijn? </a:t>
            </a:r>
          </a:p>
          <a:p>
            <a:endParaRPr lang="nl-NL" baseline="0" noProof="0"/>
          </a:p>
          <a:p>
            <a:r>
              <a:rPr lang="nl-NL" baseline="0" noProof="0"/>
              <a:t>Inzicht in de wet van eenheid maakt duidelijk dat we in diepste essentie liefde, licht, vreugde en universeel bewustzijn zijn. </a:t>
            </a:r>
            <a:endParaRPr lang="nl-NL" noProof="0"/>
          </a:p>
        </p:txBody>
      </p:sp>
      <p:sp>
        <p:nvSpPr>
          <p:cNvPr id="4" name="Slide Number Placeholder 3"/>
          <p:cNvSpPr>
            <a:spLocks noGrp="1"/>
          </p:cNvSpPr>
          <p:nvPr>
            <p:ph type="sldNum" sz="quarter" idx="10"/>
          </p:nvPr>
        </p:nvSpPr>
        <p:spPr/>
        <p:txBody>
          <a:bodyPr/>
          <a:lstStyle/>
          <a:p>
            <a:fld id="{0938B698-8A4F-5A45-A38F-32A193600670}" type="slidenum">
              <a:rPr lang="en-US" smtClean="0"/>
              <a:t>55</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49.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Mannelijk</a:t>
            </a:r>
            <a:r>
              <a:rPr lang="en-US" sz="1200" kern="1200" baseline="0" dirty="0">
                <a:solidFill>
                  <a:schemeClr val="tx1"/>
                </a:solidFill>
                <a:effectLst/>
                <a:latin typeface="+mn-lt"/>
                <a:ea typeface="+mn-ea"/>
                <a:cs typeface="+mn-cs"/>
              </a:rPr>
              <a:t> en </a:t>
            </a:r>
            <a:r>
              <a:rPr lang="en-US" sz="1200" kern="1200" baseline="0" dirty="0" err="1">
                <a:solidFill>
                  <a:schemeClr val="tx1"/>
                </a:solidFill>
                <a:effectLst/>
                <a:latin typeface="+mn-lt"/>
                <a:ea typeface="+mn-ea"/>
                <a:cs typeface="+mn-cs"/>
              </a:rPr>
              <a:t>vrouwelijk</a:t>
            </a:r>
            <a:r>
              <a:rPr lang="en-US" sz="1200" kern="1200" baseline="0" dirty="0">
                <a:solidFill>
                  <a:schemeClr val="tx1"/>
                </a:solidFill>
                <a:effectLst/>
                <a:latin typeface="+mn-lt"/>
                <a:ea typeface="+mn-ea"/>
                <a:cs typeface="+mn-cs"/>
              </a:rPr>
              <a:t>, in </a:t>
            </a:r>
            <a:r>
              <a:rPr lang="en-US" sz="1200" kern="1200" baseline="0" dirty="0" err="1">
                <a:solidFill>
                  <a:schemeClr val="tx1"/>
                </a:solidFill>
                <a:effectLst/>
                <a:latin typeface="+mn-lt"/>
                <a:ea typeface="+mn-ea"/>
                <a:cs typeface="+mn-cs"/>
              </a:rPr>
              <a:t>heelheid</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verbonden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androgyn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kunnen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ze</a:t>
            </a:r>
            <a:r>
              <a:rPr lang="en-US" sz="1200" kern="1200" baseline="0" dirty="0">
                <a:solidFill>
                  <a:schemeClr val="tx1"/>
                </a:solidFill>
                <a:effectLst/>
                <a:latin typeface="+mn-lt"/>
                <a:ea typeface="+mn-ea"/>
                <a:cs typeface="+mn-cs"/>
              </a:rPr>
              <a:t> de TAO </a:t>
            </a:r>
            <a:r>
              <a:rPr lang="en-US" sz="1200" kern="1200" baseline="0" dirty="0" err="1">
                <a:solidFill>
                  <a:schemeClr val="tx1"/>
                </a:solidFill>
                <a:effectLst/>
                <a:latin typeface="+mn-lt"/>
                <a:ea typeface="+mn-ea"/>
                <a:cs typeface="+mn-cs"/>
              </a:rPr>
              <a:t>ervaren</a:t>
            </a:r>
            <a:r>
              <a:rPr lang="en-US" sz="1200" kern="1200" baseline="0" dirty="0">
                <a:solidFill>
                  <a:schemeClr val="tx1"/>
                </a:solidFill>
                <a:effectLst/>
                <a:latin typeface="+mn-lt"/>
                <a:ea typeface="+mn-ea"/>
                <a:cs typeface="+mn-cs"/>
              </a:rPr>
              <a:t>, het </a:t>
            </a:r>
            <a:r>
              <a:rPr lang="en-US" sz="1200" kern="1200" baseline="0" dirty="0" err="1">
                <a:solidFill>
                  <a:schemeClr val="tx1"/>
                </a:solidFill>
                <a:effectLst/>
                <a:latin typeface="+mn-lt"/>
                <a:ea typeface="+mn-ea"/>
                <a:cs typeface="+mn-cs"/>
              </a:rPr>
              <a:t>Zelf</a:t>
            </a:r>
            <a:r>
              <a:rPr lang="en-US" sz="1200" kern="1200" baseline="0" dirty="0">
                <a:solidFill>
                  <a:schemeClr val="tx1"/>
                </a:solidFill>
                <a:effectLst/>
                <a:latin typeface="+mn-lt"/>
                <a:ea typeface="+mn-ea"/>
                <a:cs typeface="+mn-cs"/>
              </a:rPr>
              <a:t>, de </a:t>
            </a:r>
            <a:r>
              <a:rPr lang="en-US" sz="1200" kern="1200" baseline="0" dirty="0" err="1">
                <a:solidFill>
                  <a:schemeClr val="tx1"/>
                </a:solidFill>
                <a:effectLst/>
                <a:latin typeface="+mn-lt"/>
                <a:ea typeface="+mn-ea"/>
                <a:cs typeface="+mn-cs"/>
              </a:rPr>
              <a:t>bron</a:t>
            </a:r>
            <a:r>
              <a:rPr lang="en-US" sz="1200" kern="1200" baseline="0" dirty="0">
                <a:solidFill>
                  <a:schemeClr val="tx1"/>
                </a:solidFill>
                <a:effectLst/>
                <a:latin typeface="+mn-lt"/>
                <a:ea typeface="+mn-ea"/>
                <a:cs typeface="+mn-cs"/>
              </a:rPr>
              <a:t> van het Leven, </a:t>
            </a:r>
            <a:r>
              <a:rPr lang="en-US" sz="1200" kern="1200" baseline="0" dirty="0" err="1">
                <a:solidFill>
                  <a:schemeClr val="tx1"/>
                </a:solidFill>
                <a:effectLst/>
                <a:latin typeface="+mn-lt"/>
                <a:ea typeface="+mn-ea"/>
                <a:cs typeface="+mn-cs"/>
              </a:rPr>
              <a:t>dat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leven</a:t>
            </a:r>
            <a:r>
              <a:rPr lang="en-US" sz="1200" kern="1200" baseline="0" dirty="0">
                <a:solidFill>
                  <a:schemeClr val="tx1"/>
                </a:solidFill>
                <a:effectLst/>
                <a:latin typeface="+mn-lt"/>
                <a:ea typeface="+mn-ea"/>
                <a:cs typeface="+mn-cs"/>
              </a:rPr>
              <a:t> en </a:t>
            </a:r>
            <a:r>
              <a:rPr lang="en-US" sz="1200" kern="1200" baseline="0" dirty="0" err="1">
                <a:solidFill>
                  <a:schemeClr val="tx1"/>
                </a:solidFill>
                <a:effectLst/>
                <a:latin typeface="+mn-lt"/>
                <a:ea typeface="+mn-ea"/>
                <a:cs typeface="+mn-cs"/>
              </a:rPr>
              <a:t>dood</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overstijgt</a:t>
            </a:r>
            <a:r>
              <a:rPr lang="en-US" sz="1200" kern="1200" baseline="0" dirty="0">
                <a:solidFill>
                  <a:schemeClr val="tx1"/>
                </a:solidFill>
                <a:effectLst/>
                <a:latin typeface="+mn-lt"/>
                <a:ea typeface="+mn-ea"/>
                <a:cs typeface="+mn-cs"/>
              </a:rPr>
              <a:t> en </a:t>
            </a:r>
            <a:r>
              <a:rPr lang="en-US" sz="1200" kern="1200" baseline="0" dirty="0" err="1">
                <a:solidFill>
                  <a:schemeClr val="tx1"/>
                </a:solidFill>
                <a:effectLst/>
                <a:latin typeface="+mn-lt"/>
                <a:ea typeface="+mn-ea"/>
                <a:cs typeface="+mn-cs"/>
              </a:rPr>
              <a:t>ons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verbindt</a:t>
            </a:r>
            <a:r>
              <a:rPr lang="en-US" sz="1200" kern="1200" baseline="0" dirty="0">
                <a:solidFill>
                  <a:schemeClr val="tx1"/>
                </a:solidFill>
                <a:effectLst/>
                <a:latin typeface="+mn-lt"/>
                <a:ea typeface="+mn-ea"/>
                <a:cs typeface="+mn-cs"/>
              </a:rPr>
              <a:t> met het AL.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err="1">
                <a:solidFill>
                  <a:schemeClr val="tx1"/>
                </a:solidFill>
                <a:effectLst/>
                <a:latin typeface="+mn-lt"/>
                <a:ea typeface="+mn-ea"/>
                <a:cs typeface="+mn-cs"/>
              </a:rPr>
              <a:t>Geintegreerde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mens</a:t>
            </a:r>
            <a:endParaRPr lang="nl-NL"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Als mannen eenzijdig leven vanuit hun yang energie onderdrukken ze hun vrouwelijke eigenschappen. Heel worden of mens worden voor een man betekent dat hij vrouwelijke kwaliteiten moet ontwikkelen zonder daarbij zijn mannelijkheid te verliezen. Bij vrouwen ligt het was gecompliceerder; die kunnen zowel hun mannelijke als hun vrouwelijke kant wegstoppen. Als ze eenzijdig leven vanuit hun yin- energie onderdrukken ze hun mannelijke kant. Maar als ze te veel aanpassen aan deze maatschappij, die door mannelijke waarden wordt gedomineerd, kunnen ze hun vrouwelijke kwaliteiten wegstoppen en hard, mannelijk gedrag vertonen. Voor een vrouw betekent heel worden of mens worden, dat zij mannelijke kwaliteiten moet ontwikkelen zonder daarbij haar vrouwelijkheid te verliezen. </a:t>
            </a:r>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38B698-8A4F-5A45-A38F-32A193600670}" type="slidenum">
              <a:rPr lang="en-US" smtClean="0"/>
              <a:t>56</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5.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Van een ijsberg ligt slechts tussen een vijfde en een zevende boven water. Van een ijsberg zijn alleen de (smalle) uitstekende delen boven het water zichtbaar en niet de brede basis die onder water ligt. Vandaar de uitspraak Het topje van de ijsberg.</a:t>
            </a:r>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Boven water: het deel</a:t>
            </a:r>
            <a:r>
              <a:rPr lang="nl-NL" sz="1200" kern="1200" baseline="0">
                <a:solidFill>
                  <a:schemeClr val="tx1"/>
                </a:solidFill>
                <a:effectLst/>
                <a:latin typeface="+mn-lt"/>
                <a:ea typeface="+mn-ea"/>
                <a:cs typeface="+mn-cs"/>
              </a:rPr>
              <a:t> dat zichtbaar is, we bewust ervaren, ons gedrag  </a:t>
            </a:r>
            <a:endParaRPr lang="en-GB" sz="1200" kern="1200">
              <a:solidFill>
                <a:schemeClr val="tx1"/>
              </a:solidFill>
              <a:effectLst/>
              <a:latin typeface="+mn-lt"/>
              <a:ea typeface="+mn-ea"/>
              <a:cs typeface="+mn-cs"/>
            </a:endParaRPr>
          </a:p>
          <a:p>
            <a:r>
              <a:rPr lang="en-US" err="1"/>
              <a:t>Onder</a:t>
            </a:r>
            <a:r>
              <a:rPr lang="en-US"/>
              <a:t> water: </a:t>
            </a:r>
            <a:r>
              <a:rPr lang="en-US" err="1"/>
              <a:t>dat</a:t>
            </a:r>
            <a:r>
              <a:rPr lang="en-US"/>
              <a:t> </a:t>
            </a:r>
            <a:r>
              <a:rPr lang="en-US" err="1"/>
              <a:t>deel</a:t>
            </a:r>
            <a:r>
              <a:rPr lang="en-US"/>
              <a:t> </a:t>
            </a:r>
            <a:r>
              <a:rPr lang="en-US" err="1"/>
              <a:t>dat</a:t>
            </a:r>
            <a:r>
              <a:rPr lang="en-US"/>
              <a:t> </a:t>
            </a:r>
            <a:r>
              <a:rPr lang="en-US" err="1"/>
              <a:t>onzichtbaar</a:t>
            </a:r>
            <a:r>
              <a:rPr lang="en-US"/>
              <a:t> is, we onbewust </a:t>
            </a:r>
            <a:r>
              <a:rPr lang="en-US" err="1"/>
              <a:t>ervaren</a:t>
            </a:r>
            <a:r>
              <a:rPr lang="en-US"/>
              <a:t>,</a:t>
            </a:r>
            <a:r>
              <a:rPr lang="en-US" baseline="0"/>
              <a:t> </a:t>
            </a:r>
            <a:r>
              <a:rPr lang="en-US" baseline="0" err="1"/>
              <a:t>onze</a:t>
            </a:r>
            <a:r>
              <a:rPr lang="en-US" baseline="0"/>
              <a:t> </a:t>
            </a:r>
            <a:r>
              <a:rPr lang="en-US" baseline="0" err="1"/>
              <a:t>intenties</a:t>
            </a:r>
            <a:r>
              <a:rPr lang="en-US" baseline="0"/>
              <a:t> </a:t>
            </a:r>
          </a:p>
          <a:p>
            <a:endParaRPr lang="en-US" baseline="0"/>
          </a:p>
          <a:p>
            <a:r>
              <a:rPr lang="en-US" baseline="0" err="1"/>
              <a:t>Ook</a:t>
            </a:r>
            <a:r>
              <a:rPr lang="en-US" baseline="0"/>
              <a:t> wet van </a:t>
            </a:r>
            <a:r>
              <a:rPr lang="en-US" baseline="0" err="1"/>
              <a:t>oorzaak</a:t>
            </a:r>
            <a:r>
              <a:rPr lang="en-US" baseline="0"/>
              <a:t> en </a:t>
            </a:r>
            <a:r>
              <a:rPr lang="en-US" baseline="0" err="1"/>
              <a:t>gevolg</a:t>
            </a:r>
            <a:r>
              <a:rPr lang="en-US" baseline="0"/>
              <a:t>? </a:t>
            </a:r>
            <a:r>
              <a:rPr lang="en-US" baseline="0" err="1"/>
              <a:t>Oorzaken</a:t>
            </a:r>
            <a:r>
              <a:rPr lang="en-US" baseline="0"/>
              <a:t> op het </a:t>
            </a:r>
            <a:r>
              <a:rPr lang="en-US" baseline="0" err="1"/>
              <a:t>onzichtbare</a:t>
            </a:r>
            <a:r>
              <a:rPr lang="en-US" baseline="0"/>
              <a:t> </a:t>
            </a:r>
            <a:r>
              <a:rPr lang="en-US" baseline="0" err="1"/>
              <a:t>nivo</a:t>
            </a:r>
            <a:r>
              <a:rPr lang="en-US" baseline="0"/>
              <a:t>, </a:t>
            </a:r>
            <a:r>
              <a:rPr lang="en-US" baseline="0" err="1"/>
              <a:t>gevolgen</a:t>
            </a:r>
            <a:r>
              <a:rPr lang="en-US" baseline="0"/>
              <a:t> op het </a:t>
            </a:r>
            <a:r>
              <a:rPr lang="en-US" baseline="0" err="1"/>
              <a:t>zichtbare</a:t>
            </a:r>
            <a:r>
              <a:rPr lang="en-US" baseline="0"/>
              <a:t> </a:t>
            </a:r>
            <a:r>
              <a:rPr lang="en-US" baseline="0" err="1"/>
              <a:t>nivo</a:t>
            </a:r>
            <a:r>
              <a:rPr lang="en-US" baseline="0"/>
              <a:t>? </a:t>
            </a:r>
            <a:endParaRPr lang="en-US"/>
          </a:p>
          <a:p>
            <a:endParaRPr lang="en-US"/>
          </a:p>
          <a:p>
            <a:r>
              <a:rPr lang="nl-NL" sz="1200" i="0" kern="1200">
                <a:solidFill>
                  <a:schemeClr val="tx1"/>
                </a:solidFill>
                <a:effectLst/>
                <a:latin typeface="+mn-lt"/>
                <a:ea typeface="+mn-ea"/>
                <a:cs typeface="+mn-cs"/>
              </a:rPr>
              <a:t>Deze</a:t>
            </a:r>
            <a:r>
              <a:rPr lang="nl-NL" sz="1200" i="0" kern="1200" baseline="0">
                <a:solidFill>
                  <a:schemeClr val="tx1"/>
                </a:solidFill>
                <a:effectLst/>
                <a:latin typeface="+mn-lt"/>
                <a:ea typeface="+mn-ea"/>
                <a:cs typeface="+mn-cs"/>
              </a:rPr>
              <a:t> presentatie </a:t>
            </a:r>
            <a:r>
              <a:rPr lang="nl-NL" sz="1200" i="0" kern="1200">
                <a:solidFill>
                  <a:schemeClr val="tx1"/>
                </a:solidFill>
                <a:effectLst/>
                <a:latin typeface="+mn-lt"/>
                <a:ea typeface="+mn-ea"/>
                <a:cs typeface="+mn-cs"/>
              </a:rPr>
              <a:t>laat </a:t>
            </a:r>
            <a:r>
              <a:rPr lang="nl-NL" sz="1200" kern="1200">
                <a:solidFill>
                  <a:schemeClr val="tx1"/>
                </a:solidFill>
                <a:effectLst/>
                <a:latin typeface="+mn-lt"/>
                <a:ea typeface="+mn-ea"/>
                <a:cs typeface="+mn-cs"/>
              </a:rPr>
              <a:t>zien wat er boven </a:t>
            </a:r>
            <a:r>
              <a:rPr lang="nl-NL" sz="1200" kern="1200" err="1">
                <a:solidFill>
                  <a:schemeClr val="tx1"/>
                </a:solidFill>
                <a:effectLst/>
                <a:latin typeface="+mn-lt"/>
                <a:ea typeface="+mn-ea"/>
                <a:cs typeface="+mn-cs"/>
              </a:rPr>
              <a:t>èn</a:t>
            </a:r>
            <a:r>
              <a:rPr lang="nl-NL" sz="1200" kern="1200">
                <a:solidFill>
                  <a:schemeClr val="tx1"/>
                </a:solidFill>
                <a:effectLst/>
                <a:latin typeface="+mn-lt"/>
                <a:ea typeface="+mn-ea"/>
                <a:cs typeface="+mn-cs"/>
              </a:rPr>
              <a:t> onder de ijsberg, daar waar de voorbereidingen plaatsvinden, de ‘draagtijd’, de onderstroom en het zaadje vorm krijgt, gebeurd voor het naar buiten gaat. </a:t>
            </a:r>
          </a:p>
          <a:p>
            <a:endParaRPr lang="nl-NL"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Een transitie wortelt in de onderstroom,</a:t>
            </a:r>
            <a:r>
              <a:rPr lang="nl-NL" sz="1200" kern="1200" baseline="0">
                <a:solidFill>
                  <a:schemeClr val="tx1"/>
                </a:solidFill>
                <a:effectLst/>
                <a:latin typeface="+mn-lt"/>
                <a:ea typeface="+mn-ea"/>
                <a:cs typeface="+mn-cs"/>
              </a:rPr>
              <a:t> waar de latere transitie voorgekookt wordt. </a:t>
            </a:r>
            <a:endParaRPr lang="en-US"/>
          </a:p>
        </p:txBody>
      </p:sp>
      <p:sp>
        <p:nvSpPr>
          <p:cNvPr id="4" name="Slide Number Placeholder 3"/>
          <p:cNvSpPr>
            <a:spLocks noGrp="1"/>
          </p:cNvSpPr>
          <p:nvPr>
            <p:ph type="sldNum" sz="quarter" idx="10"/>
          </p:nvPr>
        </p:nvSpPr>
        <p:spPr/>
        <p:txBody>
          <a:bodyPr/>
          <a:lstStyle/>
          <a:p>
            <a:fld id="{0938B698-8A4F-5A45-A38F-32A193600670}" type="slidenum">
              <a:rPr lang="en-US" smtClean="0"/>
              <a:t>7</a:t>
            </a:fld>
            <a:endParaRPr lang="en-US"/>
          </a:p>
        </p:txBody>
      </p:sp>
    </p:spTree>
    <p:extLst>
      <p:ext uri="{BB962C8B-B14F-4D97-AF65-F5344CB8AC3E}">
        <p14:creationId xmlns:p14="https://schemas.microsoft.com/office/powerpoint/2010/main" val="2367322259"/>
      </p:ext>
    </p:extLst>
  </p:cSld>
  <p:clrMapOvr>
    <a:masterClrMapping/>
  </p:clrMapOvr>
</p:notes>
</file>

<file path=ppt/notesSlides/notesSlide50.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Men too can gain a lot from balance in themselves and in the world. A male image that covers the entire spectrum of maleness offers men the opportunity to be themselves, to be complete and not have to pretend to be something they are not. </a:t>
            </a:r>
          </a:p>
          <a:p>
            <a:endParaRPr lang="en-GB"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nl-NL" noProof="0"/>
              <a:t>Meer ruimte voor:</a:t>
            </a:r>
            <a:r>
              <a:rPr lang="nl-NL" baseline="0" noProof="0"/>
              <a:t> gevoelens en gevoeligheid, gerichtheid op het persoonlijke, schoonheidsbeleving en genieten, spiritualiteit en zingeving </a:t>
            </a:r>
            <a:endParaRPr lang="nl-NL" noProof="0"/>
          </a:p>
          <a:p>
            <a:endParaRPr lang="en-GB"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endParaRPr lang="en-US">
              <a:solidFill>
                <a:schemeClr val="tx1"/>
              </a:solidFill>
            </a:endParaRPr>
          </a:p>
        </p:txBody>
      </p:sp>
      <p:sp>
        <p:nvSpPr>
          <p:cNvPr id="4" name="Slide Number Placeholder 3"/>
          <p:cNvSpPr>
            <a:spLocks noGrp="1"/>
          </p:cNvSpPr>
          <p:nvPr>
            <p:ph type="sldNum" sz="quarter" idx="10"/>
          </p:nvPr>
        </p:nvSpPr>
        <p:spPr/>
        <p:txBody>
          <a:bodyPr/>
          <a:lstStyle/>
          <a:p>
            <a:fld id="{0938B698-8A4F-5A45-A38F-32A193600670}" type="slidenum">
              <a:rPr lang="en-US" smtClean="0"/>
              <a:t>57</a:t>
            </a:fld>
            <a:endParaRPr lang="en-US"/>
          </a:p>
        </p:txBody>
      </p:sp>
    </p:spTree>
    <p:extLst>
      <p:ext uri="{BB962C8B-B14F-4D97-AF65-F5344CB8AC3E}">
        <p14:creationId xmlns:p14="https://schemas.microsoft.com/office/powerpoint/2010/main" val="3926166063"/>
      </p:ext>
    </p:extLst>
  </p:cSld>
  <p:clrMapOvr>
    <a:masterClrMapping/>
  </p:clrMapOvr>
</p:notes>
</file>

<file path=ppt/notesSlides/notesSlide51.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Personal healing, clearing our personal unconscious from rationalizations and limiting convictions also opens the way to embracing the feminine principle in our collective unconscious. With the decline of women in patriarchy the feminine principle and female values didn’t disappear but moved to our collective unconscious. Welcoming our feminine side in our collective conscious is essential for both women and men. After recovering inner balance, outer balance is possible.</a:t>
            </a:r>
          </a:p>
          <a:p>
            <a:endParaRPr lang="en-US"/>
          </a:p>
          <a:p>
            <a:endParaRPr lang="en-US"/>
          </a:p>
        </p:txBody>
      </p:sp>
      <p:sp>
        <p:nvSpPr>
          <p:cNvPr id="4" name="Slide Number Placeholder 3"/>
          <p:cNvSpPr>
            <a:spLocks noGrp="1"/>
          </p:cNvSpPr>
          <p:nvPr>
            <p:ph type="sldNum" sz="quarter" idx="10"/>
          </p:nvPr>
        </p:nvSpPr>
        <p:spPr/>
        <p:txBody>
          <a:bodyPr/>
          <a:lstStyle/>
          <a:p>
            <a:fld id="{0938B698-8A4F-5A45-A38F-32A193600670}" type="slidenum">
              <a:rPr lang="en-US" smtClean="0"/>
              <a:t>58</a:t>
            </a:fld>
            <a:endParaRPr lang="en-US"/>
          </a:p>
        </p:txBody>
      </p:sp>
    </p:spTree>
    <p:extLst>
      <p:ext uri="{BB962C8B-B14F-4D97-AF65-F5344CB8AC3E}">
        <p14:creationId xmlns:p14="https://schemas.microsoft.com/office/powerpoint/2010/main" val="1236694934"/>
      </p:ext>
    </p:extLst>
  </p:cSld>
  <p:clrMapOvr>
    <a:masterClrMapping/>
  </p:clrMapOvr>
</p:notes>
</file>

<file path=ppt/notesSlides/notesSlide52.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Vader, </a:t>
            </a:r>
            <a:r>
              <a:rPr lang="en-US" dirty="0" err="1"/>
              <a:t>moeder</a:t>
            </a:r>
            <a:r>
              <a:rPr lang="en-US" dirty="0"/>
              <a:t> en het </a:t>
            </a:r>
            <a:r>
              <a:rPr lang="en-US" dirty="0" err="1"/>
              <a:t>nieuwetijds</a:t>
            </a:r>
            <a:r>
              <a:rPr lang="en-US" baseline="0" dirty="0"/>
              <a:t> kind, </a:t>
            </a:r>
            <a:r>
              <a:rPr lang="en-US" baseline="0" dirty="0" err="1"/>
              <a:t>regenboogkind</a:t>
            </a:r>
            <a:r>
              <a:rPr lang="en-US" baseline="0" dirty="0"/>
              <a:t> of </a:t>
            </a:r>
            <a:r>
              <a:rPr lang="en-US" baseline="0" dirty="0" err="1"/>
              <a:t>paradijskind</a:t>
            </a:r>
            <a:r>
              <a:rPr lang="en-US" baseline="0" dirty="0"/>
              <a:t>. </a:t>
            </a:r>
            <a:endParaRPr lang="en-US" dirty="0"/>
          </a:p>
        </p:txBody>
      </p:sp>
      <p:sp>
        <p:nvSpPr>
          <p:cNvPr id="4" name="Slide Number Placeholder 3"/>
          <p:cNvSpPr>
            <a:spLocks noGrp="1"/>
          </p:cNvSpPr>
          <p:nvPr>
            <p:ph type="sldNum" sz="quarter" idx="10"/>
          </p:nvPr>
        </p:nvSpPr>
        <p:spPr/>
        <p:txBody>
          <a:bodyPr/>
          <a:lstStyle/>
          <a:p>
            <a:fld id="{0938B698-8A4F-5A45-A38F-32A193600670}" type="slidenum">
              <a:rPr lang="en-US" smtClean="0"/>
              <a:t>59</a:t>
            </a:fld>
            <a:endParaRPr lang="en-US"/>
          </a:p>
        </p:txBody>
      </p:sp>
    </p:spTree>
    <p:extLst>
      <p:ext uri="{BB962C8B-B14F-4D97-AF65-F5344CB8AC3E}">
        <p14:creationId xmlns:p14="https://schemas.microsoft.com/office/powerpoint/2010/main" val="678308631"/>
      </p:ext>
    </p:extLst>
  </p:cSld>
  <p:clrMapOvr>
    <a:masterClrMapping/>
  </p:clrMapOvr>
</p:notes>
</file>

<file path=ppt/notesSlides/notesSlide53.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noProof="0" dirty="0"/>
              <a:t>V</a:t>
            </a:r>
            <a:r>
              <a:rPr lang="nl-NL" baseline="0" noProof="0" dirty="0" err="1"/>
              <a:t>erantwoordelijkheid</a:t>
            </a:r>
            <a:r>
              <a:rPr lang="nl-NL" baseline="0" noProof="0" dirty="0"/>
              <a:t> is eigenaarschap. </a:t>
            </a:r>
            <a:endParaRPr lang="nl-NL" baseline="0" noProof="0" dirty="0" smtClean="0"/>
          </a:p>
          <a:p>
            <a:r>
              <a:rPr lang="nl-NL" baseline="0" noProof="0" dirty="0" smtClean="0"/>
              <a:t>Verbinding zonder afhankelijk is met verantwoordelijkheid / nemen, geen slachtoffer zijn, denken dat je het niet waard bent.  </a:t>
            </a:r>
            <a:endParaRPr lang="nl-NL" baseline="0" noProof="0" dirty="0"/>
          </a:p>
          <a:p>
            <a:r>
              <a:rPr lang="en-US" baseline="0" noProof="0" dirty="0" smtClean="0"/>
              <a:t>E</a:t>
            </a:r>
            <a:r>
              <a:rPr lang="nl-NL" baseline="0" noProof="0" dirty="0" err="1" smtClean="0"/>
              <a:t>igenwaarde</a:t>
            </a:r>
            <a:r>
              <a:rPr lang="nl-NL" baseline="0" noProof="0" dirty="0" smtClean="0"/>
              <a:t>/ zelfliefde/ zelfcompassie ontwikkelen </a:t>
            </a:r>
            <a:endParaRPr lang="nl-NL" baseline="0" noProof="0" dirty="0"/>
          </a:p>
          <a:p>
            <a:endParaRPr lang="nl-NL" baseline="0" noProof="0" dirty="0"/>
          </a:p>
          <a:p>
            <a:endParaRPr lang="nl-NL" baseline="0" noProof="0" dirty="0"/>
          </a:p>
          <a:p>
            <a:r>
              <a:rPr lang="nl-NL" baseline="0" noProof="0" dirty="0"/>
              <a:t>Vrijheid omdat de ander niets voor jou hoeft in te vullen (minder projecties op anderen). De ander kan meer in zijn of haar eigenheid worden gezien. Zolang we op anderen projecten maken we die ander de drager van onze eigen onbewuste inhouden. Werken aan jezelf bevrijdt jezelf en de ander. Hoe meer schaduwwerk, hoe meer vrijheid er komt in relaties. </a:t>
            </a:r>
            <a:endParaRPr lang="nl-NL" baseline="0" noProof="0" dirty="0" smtClean="0"/>
          </a:p>
          <a:p>
            <a:endParaRPr lang="nl-NL" baseline="0" noProof="0" dirty="0" smtClean="0"/>
          </a:p>
          <a:p>
            <a:r>
              <a:rPr lang="nl-NL" baseline="0" noProof="0" dirty="0" smtClean="0"/>
              <a:t>Verbinden zonder afhankelijkheid (van de steun en waardering van anderen…dan leef je het leven van de ander). Je geeft omdat je iets terug wil krijgen. </a:t>
            </a:r>
            <a:r>
              <a:rPr lang="en-US" baseline="0" noProof="0" dirty="0" smtClean="0"/>
              <a:t>D</a:t>
            </a:r>
            <a:r>
              <a:rPr lang="nl-NL" baseline="0" noProof="0" dirty="0" err="1" smtClean="0"/>
              <a:t>us</a:t>
            </a:r>
            <a:r>
              <a:rPr lang="nl-NL" baseline="0" noProof="0" dirty="0" smtClean="0"/>
              <a:t> je geeft en je geeft. Je bent aangesloten op de grote bron van alle leven. Je bent er voor de ander. Bouwt hem op. als je een vrouw bent dan leg je de thema’s van de anderen in de schaal diep in je bekken, beschermt ze en voedt ze en komt met de oplossing voor de ander. Het leven is er ook voor jou. Vertrouw je dat je krijgt wat je nodig hebt. Godsvertrouwen. Volg je hart en weet dat er voor je gezorgd wordt. Durf de afhankelijkheid van het leven en van een spirituele, goede kracht toe te laten. Herstellen van de balans van geven en nemen. Durven laten zien dat je iets nodig hebt. </a:t>
            </a:r>
            <a:r>
              <a:rPr lang="en-US" baseline="0" noProof="0" dirty="0" smtClean="0"/>
              <a:t>H</a:t>
            </a:r>
            <a:r>
              <a:rPr lang="nl-NL" baseline="0" noProof="0" dirty="0" err="1" smtClean="0"/>
              <a:t>erstel</a:t>
            </a:r>
            <a:r>
              <a:rPr lang="nl-NL" baseline="0" noProof="0" dirty="0" smtClean="0"/>
              <a:t> het vermogen om te nemen . Het leven staat uit aan jouw kant, neem je wensen serieus en kijk uit naar gelegenheden om ze te vervullen. situaties waar je kunt ontvangen.  Onbewust denken dat je het niet </a:t>
            </a:r>
            <a:r>
              <a:rPr lang="nl-NL" baseline="0" noProof="0" smtClean="0"/>
              <a:t>waard bent. </a:t>
            </a:r>
            <a:endParaRPr lang="nl-NL" baseline="0" noProof="0" dirty="0" smtClean="0"/>
          </a:p>
          <a:p>
            <a:endParaRPr lang="nl-NL" baseline="0" noProof="0" dirty="0"/>
          </a:p>
          <a:p>
            <a:r>
              <a:rPr lang="nl-NL" baseline="0" noProof="0" dirty="0"/>
              <a:t>Het verenigen van het vrouwelijke en het mannelijke in onszelf brengt ook een nieuwe verbinding tussen de mens die heel is geworden en de buitenwereld. In de zelfverwezenlijking ontstaat ook een diepe verbondenheid met de ander, onze medemens. We ervaren dat we deel zijn van een groter geheel, we ervaren, voelen en weten, dat als we de ander iets aandoen, we de wereld iets aandoen, en die wereld zijn we in diepste wezen zelf, doen we ook onszelf iets aan. Het is een diep spirituele verbondenheid met men, wereld en kosmos die groeit naarmate de integratie van animus en anima voortschrijdt. (p306 Karen Hamaker Zondag). </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Personal healing, clearing our personal unconscious from rationalizations and limiting convictions also opens the way to embracing the feminine principle in our collective unconscious. With the decline of women in patriarchy the feminine principle and female values didn’t disappear but moved to our collective unconscious. Welcoming our feminine side in our collective conscious is essential for both women and men. After recovering inner balance, outer balance is possible.</a:t>
            </a:r>
          </a:p>
          <a:p>
            <a:endParaRPr lang="en-US" dirty="0"/>
          </a:p>
          <a:p>
            <a:pPr fontAlgn="base"/>
            <a:r>
              <a:rPr lang="nl-NL" sz="1200" kern="1200" noProof="0" dirty="0">
                <a:solidFill>
                  <a:schemeClr val="tx1"/>
                </a:solidFill>
                <a:effectLst/>
                <a:latin typeface="+mn-lt"/>
                <a:ea typeface="+mn-ea"/>
                <a:cs typeface="+mn-cs"/>
              </a:rPr>
              <a:t>zelfontwikkeling.</a:t>
            </a:r>
          </a:p>
          <a:p>
            <a:pPr fontAlgn="base"/>
            <a:r>
              <a:rPr lang="nl-NL" sz="1200" kern="1200" noProof="0" dirty="0">
                <a:solidFill>
                  <a:schemeClr val="tx1"/>
                </a:solidFill>
                <a:effectLst/>
                <a:latin typeface="+mn-lt"/>
                <a:ea typeface="+mn-ea"/>
                <a:cs typeface="+mn-cs"/>
              </a:rPr>
              <a:t>Mens-ontwikkeling betekent voor ons dat we ervan uitgaan dat alles wat we wezenlijk zijn er al is in onszelf. Dat het overbodige in ons stap voor stap weggehaald kan worden om als mens authentiek te kunnen zijn en in onze kracht te gaan staan. Dan kunnen we ons leven vormgeven zoals we dat ten diepste wensen overeenkomstig onze bestemming. Het leidende principe daarbij is het diepe verlangen naar liefde en eenheid dat in ieder mens aanwezig is. Vanuit deze visie nodigen we je uit om deze weg naar binnen te gaan.</a:t>
            </a:r>
          </a:p>
          <a:p>
            <a:endParaRPr lang="en-US" dirty="0"/>
          </a:p>
        </p:txBody>
      </p:sp>
      <p:sp>
        <p:nvSpPr>
          <p:cNvPr id="4" name="Slide Number Placeholder 3"/>
          <p:cNvSpPr>
            <a:spLocks noGrp="1"/>
          </p:cNvSpPr>
          <p:nvPr>
            <p:ph type="sldNum" sz="quarter" idx="10"/>
          </p:nvPr>
        </p:nvSpPr>
        <p:spPr/>
        <p:txBody>
          <a:bodyPr/>
          <a:lstStyle/>
          <a:p>
            <a:fld id="{0938B698-8A4F-5A45-A38F-32A193600670}" type="slidenum">
              <a:rPr lang="en-US" smtClean="0"/>
              <a:t>60</a:t>
            </a:fld>
            <a:endParaRPr lang="en-US"/>
          </a:p>
        </p:txBody>
      </p:sp>
    </p:spTree>
    <p:extLst>
      <p:ext uri="{BB962C8B-B14F-4D97-AF65-F5344CB8AC3E}">
        <p14:creationId xmlns:p14="https://schemas.microsoft.com/office/powerpoint/2010/main" val="1172285770"/>
      </p:ext>
    </p:extLst>
  </p:cSld>
  <p:clrMapOvr>
    <a:masterClrMapping/>
  </p:clrMapOvr>
</p:notes>
</file>

<file path=ppt/notesSlides/notesSlide54.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Beeld van vrij en verbonden </a:t>
            </a:r>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Trekvogels zoeken elkaar op als ze op reis zijn, door met elkaar op reis te zijn, is het veel veiliger. Zorgt dus ook voor een fijn gevoel. Maar je moet dan wel goed op elkaar afgestemd zijn. Als er slechts een vogel helemaal vooraan links af gaat, dan </a:t>
            </a:r>
            <a:r>
              <a:rPr lang="nl-NL" sz="1200" kern="1200" dirty="0" err="1">
                <a:solidFill>
                  <a:schemeClr val="tx1"/>
                </a:solidFill>
                <a:effectLst/>
                <a:latin typeface="+mn-lt"/>
                <a:ea typeface="+mn-ea"/>
                <a:cs typeface="+mn-cs"/>
              </a:rPr>
              <a:t>reargeren</a:t>
            </a:r>
            <a:r>
              <a:rPr lang="nl-NL" sz="1200" kern="1200" dirty="0">
                <a:solidFill>
                  <a:schemeClr val="tx1"/>
                </a:solidFill>
                <a:effectLst/>
                <a:latin typeface="+mn-lt"/>
                <a:ea typeface="+mn-ea"/>
                <a:cs typeface="+mn-cs"/>
              </a:rPr>
              <a:t> al die ander vogels op deze beweging, omdat ze bij elkaar willen blijven vliegen. Want die eerste vogel vooraan kon wel een roofvogel gezien hebben! En als er een vogel vlucht, vluchten ze allemaal. Zo kan het gebeuren dat zo'n hele zwerm, speels heen en weer vliegt, kan zijn door gevaar, kan ook zijn om een landingsplaats te zoeken. Alle trekvogels zoeken bij elkaar de bescherming van de groep.</a:t>
            </a:r>
            <a:endParaRPr lang="en-GB"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nl-NL" noProof="0" dirty="0"/>
              <a:t>Ze willen niet te ver van de slaapplaats</a:t>
            </a:r>
            <a:r>
              <a:rPr lang="nl-NL" baseline="0" noProof="0" dirty="0"/>
              <a:t> blijven dus wordt er regelmatig weer omgekeerd en teruggevlogen. </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noProof="0" dirty="0"/>
              <a:t>Paar aerodynamische wetten die het vlieggedrag </a:t>
            </a:r>
            <a:r>
              <a:rPr lang="nl-NL" baseline="0" noProof="0" dirty="0" err="1"/>
              <a:t>beinvloeden</a:t>
            </a:r>
            <a:r>
              <a:rPr lang="nl-NL" baseline="0" noProof="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noProof="0" dirty="0"/>
              <a:t>Er is niet 1 leider, ze letten op 7 andere vogels blijkt uit onderzoek </a:t>
            </a:r>
            <a:endParaRPr lang="nl-NL" noProof="0" dirty="0"/>
          </a:p>
        </p:txBody>
      </p:sp>
      <p:sp>
        <p:nvSpPr>
          <p:cNvPr id="4" name="Slide Number Placeholder 3"/>
          <p:cNvSpPr>
            <a:spLocks noGrp="1"/>
          </p:cNvSpPr>
          <p:nvPr>
            <p:ph type="sldNum" sz="quarter" idx="10"/>
          </p:nvPr>
        </p:nvSpPr>
        <p:spPr/>
        <p:txBody>
          <a:bodyPr/>
          <a:lstStyle/>
          <a:p>
            <a:fld id="{0938B698-8A4F-5A45-A38F-32A193600670}" type="slidenum">
              <a:rPr lang="en-US" smtClean="0"/>
              <a:t>61</a:t>
            </a:fld>
            <a:endParaRPr lang="en-US"/>
          </a:p>
        </p:txBody>
      </p:sp>
    </p:spTree>
    <p:extLst>
      <p:ext uri="{BB962C8B-B14F-4D97-AF65-F5344CB8AC3E}">
        <p14:creationId xmlns:p14="https://schemas.microsoft.com/office/powerpoint/2010/main" val="1051971800"/>
      </p:ext>
    </p:extLst>
  </p:cSld>
  <p:clrMapOvr>
    <a:masterClrMapping/>
  </p:clrMapOvr>
</p:notes>
</file>

<file path=ppt/notesSlides/notesSlide55.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noProof="0" dirty="0"/>
              <a:t>Universum is een heilzame, mysterieuze kracht aanwezig die de orde handhaaft, voor sommigen een god, voor anderen de Tao, de</a:t>
            </a:r>
            <a:r>
              <a:rPr lang="nl-NL" sz="1200" baseline="0" noProof="0" dirty="0"/>
              <a:t> wereldziel </a:t>
            </a:r>
            <a:endParaRPr lang="nl-NL" sz="1200" noProof="0" dirty="0"/>
          </a:p>
          <a:p>
            <a:endParaRPr lang="nl-NL" sz="1200" noProof="0" dirty="0"/>
          </a:p>
          <a:p>
            <a:endParaRPr lang="nl-NL" sz="1200" noProof="0" dirty="0"/>
          </a:p>
          <a:p>
            <a:r>
              <a:rPr lang="nl-NL" sz="1200" noProof="0" dirty="0"/>
              <a:t>Beperkende persoonlijke overtuigingen loslaten;</a:t>
            </a:r>
          </a:p>
          <a:p>
            <a:endParaRPr lang="nl-NL" sz="1200" noProof="0" dirty="0"/>
          </a:p>
          <a:p>
            <a:r>
              <a:rPr lang="nl-NL" sz="1200" noProof="0" dirty="0"/>
              <a:t>Verantwoordelijkheid nemen voor onze schaduw, onze projecties; </a:t>
            </a:r>
          </a:p>
          <a:p>
            <a:endParaRPr lang="nl-NL" sz="1200" noProof="0" dirty="0"/>
          </a:p>
          <a:p>
            <a:r>
              <a:rPr lang="nl-NL" sz="1200" noProof="0" dirty="0"/>
              <a:t>Het vrouwelijke aspect weer uit het collectief onbewuste opdiepen en omarmen; </a:t>
            </a:r>
          </a:p>
          <a:p>
            <a:endParaRPr lang="en-US" dirty="0"/>
          </a:p>
        </p:txBody>
      </p:sp>
      <p:sp>
        <p:nvSpPr>
          <p:cNvPr id="4" name="Slide Number Placeholder 3"/>
          <p:cNvSpPr>
            <a:spLocks noGrp="1"/>
          </p:cNvSpPr>
          <p:nvPr>
            <p:ph type="sldNum" sz="quarter" idx="10"/>
          </p:nvPr>
        </p:nvSpPr>
        <p:spPr/>
        <p:txBody>
          <a:bodyPr/>
          <a:lstStyle/>
          <a:p>
            <a:fld id="{0938B698-8A4F-5A45-A38F-32A193600670}" type="slidenum">
              <a:rPr lang="en-US" smtClean="0"/>
              <a:t>63</a:t>
            </a:fld>
            <a:endParaRPr lang="en-US"/>
          </a:p>
        </p:txBody>
      </p:sp>
    </p:spTree>
    <p:extLst>
      <p:ext uri="{BB962C8B-B14F-4D97-AF65-F5344CB8AC3E}">
        <p14:creationId xmlns:p14="https://schemas.microsoft.com/office/powerpoint/2010/main" val="1100358161"/>
      </p:ext>
    </p:extLst>
  </p:cSld>
  <p:clrMapOvr>
    <a:masterClrMapping/>
  </p:clrMapOvr>
</p:notes>
</file>

<file path=ppt/notesSlides/notesSlide56.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a:t>Universeel bewustzijn</a:t>
            </a:r>
            <a:r>
              <a:rPr lang="nl-NL" baseline="0" noProof="0"/>
              <a:t> of liefde </a:t>
            </a:r>
            <a:endParaRPr lang="nl-NL" noProof="0"/>
          </a:p>
        </p:txBody>
      </p:sp>
      <p:sp>
        <p:nvSpPr>
          <p:cNvPr id="4" name="Slide Number Placeholder 3"/>
          <p:cNvSpPr>
            <a:spLocks noGrp="1"/>
          </p:cNvSpPr>
          <p:nvPr>
            <p:ph type="sldNum" sz="quarter" idx="10"/>
          </p:nvPr>
        </p:nvSpPr>
        <p:spPr/>
        <p:txBody>
          <a:bodyPr/>
          <a:lstStyle/>
          <a:p>
            <a:fld id="{0938B698-8A4F-5A45-A38F-32A193600670}" type="slidenum">
              <a:rPr lang="en-US" smtClean="0"/>
              <a:t>64</a:t>
            </a:fld>
            <a:endParaRPr lang="en-US"/>
          </a:p>
        </p:txBody>
      </p:sp>
    </p:spTree>
    <p:extLst>
      <p:ext uri="{BB962C8B-B14F-4D97-AF65-F5344CB8AC3E}">
        <p14:creationId xmlns:p14="https://schemas.microsoft.com/office/powerpoint/2010/main" val="109952361"/>
      </p:ext>
    </p:extLst>
  </p:cSld>
  <p:clrMapOvr>
    <a:masterClrMapping/>
  </p:clrMapOvr>
</p:notes>
</file>

<file path=ppt/notesSlides/notesSlide57.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Het </a:t>
            </a:r>
            <a:r>
              <a:rPr lang="en-US" dirty="0" err="1"/>
              <a:t>grotere</a:t>
            </a:r>
            <a:r>
              <a:rPr lang="en-US" dirty="0"/>
              <a:t>, is het</a:t>
            </a:r>
            <a:r>
              <a:rPr lang="en-US" baseline="0" dirty="0"/>
              <a:t> veld of </a:t>
            </a:r>
            <a:r>
              <a:rPr lang="en-US" baseline="0" dirty="0" err="1"/>
              <a:t>collectief</a:t>
            </a:r>
            <a:r>
              <a:rPr lang="en-US" baseline="0" dirty="0"/>
              <a:t> </a:t>
            </a:r>
            <a:r>
              <a:rPr lang="en-US" baseline="0" dirty="0" err="1"/>
              <a:t>bewustzijn</a:t>
            </a:r>
            <a:r>
              <a:rPr lang="en-US" baseline="0" dirty="0"/>
              <a:t>, </a:t>
            </a:r>
            <a:endParaRPr lang="en-US" dirty="0"/>
          </a:p>
        </p:txBody>
      </p:sp>
      <p:sp>
        <p:nvSpPr>
          <p:cNvPr id="4" name="Slide Number Placeholder 3"/>
          <p:cNvSpPr>
            <a:spLocks noGrp="1"/>
          </p:cNvSpPr>
          <p:nvPr>
            <p:ph type="sldNum" sz="quarter" idx="10"/>
          </p:nvPr>
        </p:nvSpPr>
        <p:spPr/>
        <p:txBody>
          <a:bodyPr/>
          <a:lstStyle/>
          <a:p>
            <a:fld id="{0938B698-8A4F-5A45-A38F-32A193600670}" type="slidenum">
              <a:rPr lang="en-US" smtClean="0"/>
              <a:t>65</a:t>
            </a:fld>
            <a:endParaRPr lang="en-US"/>
          </a:p>
        </p:txBody>
      </p:sp>
    </p:spTree>
    <p:extLst>
      <p:ext uri="{BB962C8B-B14F-4D97-AF65-F5344CB8AC3E}">
        <p14:creationId xmlns:p14="https://schemas.microsoft.com/office/powerpoint/2010/main" val="2782795788"/>
      </p:ext>
    </p:extLst>
  </p:cSld>
  <p:clrMapOvr>
    <a:masterClrMapping/>
  </p:clrMapOvr>
</p:notes>
</file>

<file path=ppt/notesSlides/notesSlide58.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dirty="0"/>
              <a:t>Hart is de ‘zetel van de ziel’ en heeft het verbindende, integrerende vermogen om niet alleen de verschillende aspecten in</a:t>
            </a:r>
            <a:r>
              <a:rPr lang="nl-NL" baseline="0" noProof="0" dirty="0"/>
              <a:t> onszelf te integreren en om ons als individu in balans te brengen, maar is het ook verantwoordelijk voor onze verbinding met het leven, met de natuur, met onze aarde en met het grotere geheel. In andere woorden, de ziel in ons hart is de intelligentie die al onze verschillende aspecten op alle niveaus van bestaan met elkaar verbindt, waardoor we ingebed zijn tussen het eindige en het oneindige. </a:t>
            </a:r>
            <a:endParaRPr lang="nl-NL" noProof="0" dirty="0"/>
          </a:p>
        </p:txBody>
      </p:sp>
      <p:sp>
        <p:nvSpPr>
          <p:cNvPr id="4" name="Slide Number Placeholder 3"/>
          <p:cNvSpPr>
            <a:spLocks noGrp="1"/>
          </p:cNvSpPr>
          <p:nvPr>
            <p:ph type="sldNum" sz="quarter" idx="10"/>
          </p:nvPr>
        </p:nvSpPr>
        <p:spPr/>
        <p:txBody>
          <a:bodyPr/>
          <a:lstStyle/>
          <a:p>
            <a:fld id="{0938B698-8A4F-5A45-A38F-32A193600670}" type="slidenum">
              <a:rPr lang="en-US" smtClean="0"/>
              <a:t>66</a:t>
            </a:fld>
            <a:endParaRPr lang="en-US"/>
          </a:p>
        </p:txBody>
      </p:sp>
    </p:spTree>
    <p:extLst>
      <p:ext uri="{BB962C8B-B14F-4D97-AF65-F5344CB8AC3E}">
        <p14:creationId xmlns:p14="https://schemas.microsoft.com/office/powerpoint/2010/main" val="1071047123"/>
      </p:ext>
    </p:extLst>
  </p:cSld>
  <p:clrMapOvr>
    <a:masterClrMapping/>
  </p:clrMapOvr>
</p:notes>
</file>

<file path=ppt/notesSlides/notesSlide59.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a:solidFill>
                  <a:schemeClr val="tx1"/>
                </a:solidFill>
                <a:effectLst/>
                <a:latin typeface="+mn-lt"/>
                <a:ea typeface="+mn-ea"/>
                <a:cs typeface="+mn-cs"/>
              </a:rPr>
              <a:t>In The </a:t>
            </a:r>
            <a:r>
              <a:rPr lang="nl-NL" sz="1200" kern="1200" err="1">
                <a:solidFill>
                  <a:schemeClr val="tx1"/>
                </a:solidFill>
                <a:effectLst/>
                <a:latin typeface="+mn-lt"/>
                <a:ea typeface="+mn-ea"/>
                <a:cs typeface="+mn-cs"/>
              </a:rPr>
              <a:t>Creation</a:t>
            </a:r>
            <a:r>
              <a:rPr lang="nl-NL" sz="1200" kern="1200">
                <a:solidFill>
                  <a:schemeClr val="tx1"/>
                </a:solidFill>
                <a:effectLst/>
                <a:latin typeface="+mn-lt"/>
                <a:ea typeface="+mn-ea"/>
                <a:cs typeface="+mn-cs"/>
              </a:rPr>
              <a:t> of </a:t>
            </a:r>
            <a:r>
              <a:rPr lang="nl-NL" sz="1200" kern="1200" err="1">
                <a:solidFill>
                  <a:schemeClr val="tx1"/>
                </a:solidFill>
                <a:effectLst/>
                <a:latin typeface="+mn-lt"/>
                <a:ea typeface="+mn-ea"/>
                <a:cs typeface="+mn-cs"/>
              </a:rPr>
              <a:t>Consciousness</a:t>
            </a:r>
            <a:r>
              <a:rPr lang="nl-NL" sz="1200" kern="1200">
                <a:solidFill>
                  <a:schemeClr val="tx1"/>
                </a:solidFill>
                <a:effectLst/>
                <a:latin typeface="+mn-lt"/>
                <a:ea typeface="+mn-ea"/>
                <a:cs typeface="+mn-cs"/>
              </a:rPr>
              <a:t> schrijft Edward </a:t>
            </a:r>
            <a:r>
              <a:rPr lang="nl-NL" sz="1200" kern="1200" err="1">
                <a:solidFill>
                  <a:schemeClr val="tx1"/>
                </a:solidFill>
                <a:effectLst/>
                <a:latin typeface="+mn-lt"/>
                <a:ea typeface="+mn-ea"/>
                <a:cs typeface="+mn-cs"/>
              </a:rPr>
              <a:t>Edinger</a:t>
            </a:r>
            <a:r>
              <a:rPr lang="nl-NL" sz="1200" kern="1200">
                <a:solidFill>
                  <a:schemeClr val="tx1"/>
                </a:solidFill>
                <a:effectLst/>
                <a:latin typeface="+mn-lt"/>
                <a:ea typeface="+mn-ea"/>
                <a:cs typeface="+mn-cs"/>
              </a:rPr>
              <a:t>: Geschiedenis en antropologie leren ons dat een menselijke maatschappij niet lang kan overleven, tenzij haar leden zich gedragen voelen door een centrale en levende mythe. Zo’n mythe voorziet het individu van een reden voor zijn bestaan. Ze geeft antwoord op de ultieme vragen rond het menselijk bestaan, antwoorden die bevredigend zijn voor de ontwikkeldste leden van deze maatschappij. En wanneer de creatieve, intellectuele minderheid in harmonie is met de daar gangbare mythe, zullen de andere lagen van de maatschappij volgen. </a:t>
            </a:r>
            <a:r>
              <a:rPr lang="nl-NL" sz="1200" kern="1200" err="1">
                <a:solidFill>
                  <a:schemeClr val="tx1"/>
                </a:solidFill>
                <a:effectLst/>
                <a:latin typeface="+mn-lt"/>
                <a:ea typeface="+mn-ea"/>
                <a:cs typeface="+mn-cs"/>
              </a:rPr>
              <a:t>Edinger</a:t>
            </a:r>
            <a:r>
              <a:rPr lang="nl-NL" sz="1200" kern="1200">
                <a:solidFill>
                  <a:schemeClr val="tx1"/>
                </a:solidFill>
                <a:effectLst/>
                <a:latin typeface="+mn-lt"/>
                <a:ea typeface="+mn-ea"/>
                <a:cs typeface="+mn-cs"/>
              </a:rPr>
              <a:t> constateert echter dat de westerse maatschappij niet langer een levende functionerende mythe heeft, en dat de belangrijkste wereldculturen in een toestand zijn geraakt waarin ze min of meer een staat van mytheloosheid hebben bereikt (PM, 221)</a:t>
            </a: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0938B698-8A4F-5A45-A38F-32A193600670}" type="slidenum">
              <a:rPr lang="en-US" smtClean="0"/>
              <a:t>67</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6.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noProof="0"/>
              <a:t>In</a:t>
            </a:r>
            <a:r>
              <a:rPr lang="nl-NL" baseline="0" noProof="0"/>
              <a:t> het oog van de orkaan: ‘ Kenmerk van een kantelperiode zijn crises. Periodes van instabiliteit, chaos en turbulentie. De huidige instabiele kantelperiode is een voorbode van een lange periode van crises. Na de financieel- economische crisis beginnen de echte ecologische crises rondom grondstoffen, energie en klimaat. Deze stapeling van crises is een zegen. Het zet de deuren open voor een radicale verandering naar een werkelijk duurzame samenleving. Crises zijn de ideale voedingsbodem voor een </a:t>
            </a:r>
            <a:r>
              <a:rPr lang="nl-NL" baseline="0" noProof="0" err="1"/>
              <a:t>transtie</a:t>
            </a:r>
            <a:r>
              <a:rPr lang="nl-NL" baseline="0" noProof="0"/>
              <a:t>. Zij laten ons inzien dat het fundament anders moet. Wezenlijk anders omgaan met de aarde en haar hulpbronnen, met elkaar en met onszelf.: </a:t>
            </a:r>
            <a:endParaRPr lang="nl-NL" noProof="0"/>
          </a:p>
        </p:txBody>
      </p:sp>
      <p:sp>
        <p:nvSpPr>
          <p:cNvPr id="4" name="Slide Number Placeholder 3"/>
          <p:cNvSpPr>
            <a:spLocks noGrp="1"/>
          </p:cNvSpPr>
          <p:nvPr>
            <p:ph type="sldNum" sz="quarter" idx="10"/>
          </p:nvPr>
        </p:nvSpPr>
        <p:spPr/>
        <p:txBody>
          <a:bodyPr/>
          <a:lstStyle/>
          <a:p>
            <a:fld id="{0938B698-8A4F-5A45-A38F-32A193600670}" type="slidenum">
              <a:rPr lang="en-US" smtClean="0"/>
              <a:t>8</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60.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200" b="0" kern="1200">
                <a:solidFill>
                  <a:schemeClr val="tx1"/>
                </a:solidFill>
                <a:effectLst/>
                <a:latin typeface="+mn-lt"/>
                <a:ea typeface="+mn-ea"/>
                <a:cs typeface="+mn-cs"/>
              </a:rPr>
              <a:t>Nieuwe mythe is je bewust worden van jezelf en van de kosmos</a:t>
            </a:r>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b="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nl-NL" sz="1200" b="0" kern="1200">
                <a:solidFill>
                  <a:schemeClr val="tx1"/>
                </a:solidFill>
                <a:effectLst/>
                <a:latin typeface="+mn-lt"/>
                <a:ea typeface="+mn-ea"/>
                <a:cs typeface="+mn-cs"/>
              </a:rPr>
              <a:t>De wereld is een spiegel van ons innerlijk evenwicht – of van het gebrek daaraan. Dat betekent dat de wereld weer ‘heel’ kan worden als wij zelf ‘heel’ worden. Meer dan ooit ligt de verantwoordelijkheid voor de verandering in de wereld bij de enkeling. Ieder leven is vol betekenis, en ieder leven draagt scheppend bij aan de wereld. Een wereld in balans is een belofte (leven naar je innerlijke autoriteit en essentie, harmonie, flow resulterend in een duurzamer, liefdevoller en vreedzamer wereld ) en een uitdaging (verantwoordelijkheid nemen voor je innerlijke zelf) voor ieder van ons. </a:t>
            </a:r>
            <a:endParaRPr lang="en-GB" sz="1200" b="1" kern="1200">
              <a:solidFill>
                <a:schemeClr val="tx1"/>
              </a:solidFill>
              <a:effectLst/>
              <a:latin typeface="+mn-lt"/>
              <a:ea typeface="+mn-ea"/>
              <a:cs typeface="+mn-cs"/>
            </a:endParaRPr>
          </a:p>
          <a:p>
            <a:endParaRPr lang="nl-NL"/>
          </a:p>
        </p:txBody>
      </p:sp>
      <p:sp>
        <p:nvSpPr>
          <p:cNvPr id="4" name="Slide Number Placeholder 3"/>
          <p:cNvSpPr>
            <a:spLocks noGrp="1"/>
          </p:cNvSpPr>
          <p:nvPr>
            <p:ph type="sldNum" sz="quarter" idx="10"/>
          </p:nvPr>
        </p:nvSpPr>
        <p:spPr/>
        <p:txBody>
          <a:bodyPr/>
          <a:lstStyle/>
          <a:p>
            <a:fld id="{0938B698-8A4F-5A45-A38F-32A193600670}" type="slidenum">
              <a:rPr lang="en-US" smtClean="0"/>
              <a:t>68</a:t>
            </a:fld>
            <a:endParaRPr lang="en-US"/>
          </a:p>
        </p:txBody>
      </p:sp>
    </p:spTree>
    <p:extLst>
      <p:ext uri="{BB962C8B-B14F-4D97-AF65-F5344CB8AC3E}">
        <p14:creationId xmlns:p14="https://schemas.microsoft.com/office/powerpoint/2010/main" val="691099090"/>
      </p:ext>
    </p:extLst>
  </p:cSld>
  <p:clrMapOvr>
    <a:masterClrMapping/>
  </p:clrMapOvr>
</p:notes>
</file>

<file path=ppt/notesSlides/notesSlide61.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38B698-8A4F-5A45-A38F-32A193600670}" type="slidenum">
              <a:rPr lang="en-US" smtClean="0"/>
              <a:t>69</a:t>
            </a:fld>
            <a:endParaRPr lang="en-US"/>
          </a:p>
        </p:txBody>
      </p:sp>
    </p:spTree>
    <p:extLst>
      <p:ext uri="{BB962C8B-B14F-4D97-AF65-F5344CB8AC3E}">
        <p14:creationId xmlns:p14="https://schemas.microsoft.com/office/powerpoint/2010/main" val="3776841200"/>
      </p:ext>
    </p:extLst>
  </p:cSld>
  <p:clrMapOvr>
    <a:masterClrMapping/>
  </p:clrMapOvr>
</p:notes>
</file>

<file path=ppt/notesSlides/notesSlide62.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200" b="0" kern="1200">
                <a:solidFill>
                  <a:schemeClr val="tx1"/>
                </a:solidFill>
                <a:effectLst/>
                <a:latin typeface="+mn-lt"/>
                <a:ea typeface="+mn-ea"/>
                <a:cs typeface="+mn-cs"/>
              </a:rPr>
              <a:t>Wanneer we</a:t>
            </a:r>
            <a:r>
              <a:rPr lang="nl-NL" sz="1200" b="0" kern="1200" baseline="0">
                <a:solidFill>
                  <a:schemeClr val="tx1"/>
                </a:solidFill>
                <a:effectLst/>
                <a:latin typeface="+mn-lt"/>
                <a:ea typeface="+mn-ea"/>
                <a:cs typeface="+mn-cs"/>
              </a:rPr>
              <a:t> onze rol als verantwoordelijke medeschepper herontdekken en bewust zo invullen dat onze menselijke activiteiten en de natuurlijke systemen in harmonie met elkaar zijn, kan de aarde weer een plek worden waar wij als mensen in vrede en overvloed leven. In dat geval ontstaat er een situatie waarin onze activiteiten en de natuurlijke processen elkaar wederzijds versterken. </a:t>
            </a:r>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b="0" kern="1200" baseline="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b="0" kern="1200" noProof="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938B698-8A4F-5A45-A38F-32A193600670}" type="slidenum">
              <a:rPr lang="en-US" smtClean="0"/>
              <a:t>70</a:t>
            </a:fld>
            <a:endParaRPr lang="en-US"/>
          </a:p>
        </p:txBody>
      </p:sp>
    </p:spTree>
    <p:extLst>
      <p:ext uri="{BB962C8B-B14F-4D97-AF65-F5344CB8AC3E}">
        <p14:creationId xmlns:p14="https://schemas.microsoft.com/office/powerpoint/2010/main" val="2771863745"/>
      </p:ext>
    </p:extLst>
  </p:cSld>
  <p:clrMapOvr>
    <a:masterClrMapping/>
  </p:clrMapOvr>
</p:notes>
</file>

<file path=ppt/notesSlides/notesSlide63.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We zijn als mens allemaal uniek en verbonden. Wat betekent dat? </a:t>
            </a:r>
            <a:endParaRPr lang="en-GB"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Belangrijke rol individu binnen wereldlijke transformatie &gt; we veranderen van binnen naar buiten. Samenleving en organisaties zijn een weerspiegeling van onszelf. Het startpunt van veranderen, vernieuwen, innoveren ligt niet in de buitenwereld (anders doen) maar in onze binnenwereld (innerlijke verandering/ anders zijn). </a:t>
            </a:r>
            <a:endParaRPr lang="en-GB"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 oefening eigen rol en verantwoordelijkheid binnen de transitie</a:t>
            </a:r>
            <a:endParaRPr lang="en-GB"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Met de buurman/ buurvrouw uitwisselen wat jouw eigen rol en aandeel was in de transities binnen het OM en hoe je dat hebt ervaren. </a:t>
            </a:r>
            <a:endParaRPr lang="en-GB" sz="1200" kern="1200" dirty="0">
              <a:solidFill>
                <a:schemeClr val="tx1"/>
              </a:solidFill>
              <a:effectLst/>
              <a:latin typeface="+mn-lt"/>
              <a:ea typeface="+mn-ea"/>
              <a:cs typeface="+mn-cs"/>
            </a:endParaRPr>
          </a:p>
          <a:p>
            <a:endParaRPr lang="nl-NL" baseline="0" noProof="0" dirty="0"/>
          </a:p>
          <a:p>
            <a:endParaRPr lang="nl-NL" noProof="0" dirty="0"/>
          </a:p>
        </p:txBody>
      </p:sp>
      <p:sp>
        <p:nvSpPr>
          <p:cNvPr id="4" name="Slide Number Placeholder 3"/>
          <p:cNvSpPr>
            <a:spLocks noGrp="1"/>
          </p:cNvSpPr>
          <p:nvPr>
            <p:ph type="sldNum" sz="quarter" idx="10"/>
          </p:nvPr>
        </p:nvSpPr>
        <p:spPr/>
        <p:txBody>
          <a:bodyPr/>
          <a:lstStyle/>
          <a:p>
            <a:fld id="{0938B698-8A4F-5A45-A38F-32A193600670}" type="slidenum">
              <a:rPr lang="en-US" smtClean="0"/>
              <a:t>72</a:t>
            </a:fld>
            <a:endParaRPr lang="en-US"/>
          </a:p>
        </p:txBody>
      </p:sp>
    </p:spTree>
    <p:extLst>
      <p:ext uri="{BB962C8B-B14F-4D97-AF65-F5344CB8AC3E}">
        <p14:creationId xmlns:p14="https://schemas.microsoft.com/office/powerpoint/2010/main" val="42061583"/>
      </p:ext>
    </p:extLst>
  </p:cSld>
  <p:clrMapOvr>
    <a:masterClrMapping/>
  </p:clrMapOvr>
</p:notes>
</file>

<file path=ppt/notesSlides/notesSlide64.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noProof="0" dirty="0"/>
              <a:t>Beperkende persoonlijke overtuigingen loslaten;</a:t>
            </a:r>
          </a:p>
          <a:p>
            <a:endParaRPr lang="nl-NL" sz="1200" noProof="0" dirty="0"/>
          </a:p>
          <a:p>
            <a:r>
              <a:rPr lang="nl-NL" sz="1200" noProof="0" dirty="0"/>
              <a:t>Verantwoordelijkheid nemen voor onze schaduw, onze projecties; </a:t>
            </a:r>
          </a:p>
          <a:p>
            <a:endParaRPr lang="nl-NL" sz="1200" noProof="0" dirty="0"/>
          </a:p>
          <a:p>
            <a:r>
              <a:rPr lang="nl-NL" sz="1200" noProof="0" dirty="0"/>
              <a:t>Het vrouwelijke aspect weer uit het collectief onbewuste opdiepen en omarmen; </a:t>
            </a:r>
          </a:p>
          <a:p>
            <a:endParaRPr lang="en-US" dirty="0"/>
          </a:p>
        </p:txBody>
      </p:sp>
      <p:sp>
        <p:nvSpPr>
          <p:cNvPr id="4" name="Slide Number Placeholder 3"/>
          <p:cNvSpPr>
            <a:spLocks noGrp="1"/>
          </p:cNvSpPr>
          <p:nvPr>
            <p:ph type="sldNum" sz="quarter" idx="10"/>
          </p:nvPr>
        </p:nvSpPr>
        <p:spPr/>
        <p:txBody>
          <a:bodyPr/>
          <a:lstStyle/>
          <a:p>
            <a:fld id="{0938B698-8A4F-5A45-A38F-32A193600670}" type="slidenum">
              <a:rPr lang="en-US" smtClean="0"/>
              <a:t>73</a:t>
            </a:fld>
            <a:endParaRPr lang="en-US" dirty="0"/>
          </a:p>
        </p:txBody>
      </p:sp>
    </p:spTree>
    <p:extLst>
      <p:ext uri="{BB962C8B-B14F-4D97-AF65-F5344CB8AC3E}">
        <p14:creationId xmlns:p14="https://schemas.microsoft.com/office/powerpoint/2010/main" val="1100358161"/>
      </p:ext>
    </p:extLst>
  </p:cSld>
  <p:clrMapOvr>
    <a:masterClrMapping/>
  </p:clrMapOvr>
</p:notes>
</file>

<file path=ppt/notesSlides/notesSlide65.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Conferentie</a:t>
            </a:r>
            <a:r>
              <a:rPr lang="en-US" baseline="0" dirty="0"/>
              <a:t> </a:t>
            </a:r>
            <a:r>
              <a:rPr lang="en-US" baseline="0" dirty="0" err="1"/>
              <a:t>gaat</a:t>
            </a:r>
            <a:r>
              <a:rPr lang="en-US" baseline="0" dirty="0"/>
              <a:t> over </a:t>
            </a:r>
            <a:r>
              <a:rPr lang="en-US" baseline="0" dirty="0" err="1"/>
              <a:t>onderwijs</a:t>
            </a:r>
            <a:r>
              <a:rPr lang="en-US" baseline="0" dirty="0"/>
              <a:t> </a:t>
            </a:r>
            <a:r>
              <a:rPr lang="en-US" baseline="0" dirty="0" err="1"/>
              <a:t>dat</a:t>
            </a:r>
            <a:r>
              <a:rPr lang="en-US" baseline="0" dirty="0"/>
              <a:t> </a:t>
            </a:r>
            <a:r>
              <a:rPr lang="en-US" baseline="0" dirty="0" err="1"/>
              <a:t>beter</a:t>
            </a:r>
            <a:r>
              <a:rPr lang="en-US" baseline="0" dirty="0"/>
              <a:t> </a:t>
            </a:r>
            <a:r>
              <a:rPr lang="en-US" baseline="0" dirty="0" err="1"/>
              <a:t>aansluit</a:t>
            </a:r>
            <a:r>
              <a:rPr lang="en-US" baseline="0" dirty="0"/>
              <a:t> en </a:t>
            </a:r>
            <a:r>
              <a:rPr lang="en-US" baseline="0" dirty="0" err="1"/>
              <a:t>waarin</a:t>
            </a:r>
            <a:r>
              <a:rPr lang="en-US" baseline="0" dirty="0"/>
              <a:t> </a:t>
            </a:r>
            <a:r>
              <a:rPr lang="en-US" baseline="0" dirty="0" err="1"/>
              <a:t>kinderen</a:t>
            </a:r>
            <a:r>
              <a:rPr lang="en-US" baseline="0" dirty="0"/>
              <a:t> </a:t>
            </a:r>
            <a:r>
              <a:rPr lang="en-US" baseline="0" dirty="0" err="1"/>
              <a:t>zich</a:t>
            </a:r>
            <a:r>
              <a:rPr lang="en-US" baseline="0" dirty="0"/>
              <a:t> </a:t>
            </a:r>
            <a:r>
              <a:rPr lang="en-US" baseline="0" dirty="0" err="1"/>
              <a:t>prettig</a:t>
            </a:r>
            <a:r>
              <a:rPr lang="en-US" baseline="0" dirty="0"/>
              <a:t> </a:t>
            </a:r>
            <a:r>
              <a:rPr lang="en-US" baseline="0" dirty="0" err="1"/>
              <a:t>voelen</a:t>
            </a:r>
            <a:r>
              <a:rPr lang="en-US" baseline="0" dirty="0"/>
              <a:t> </a:t>
            </a:r>
            <a:r>
              <a:rPr lang="en-US" baseline="0" dirty="0" err="1"/>
              <a:t>zodat</a:t>
            </a:r>
            <a:r>
              <a:rPr lang="en-US" baseline="0" dirty="0"/>
              <a:t> </a:t>
            </a:r>
            <a:r>
              <a:rPr lang="en-US" baseline="0" dirty="0" err="1"/>
              <a:t>ze</a:t>
            </a:r>
            <a:r>
              <a:rPr lang="en-US" baseline="0" dirty="0"/>
              <a:t> </a:t>
            </a:r>
            <a:r>
              <a:rPr lang="en-US" baseline="0" dirty="0" err="1"/>
              <a:t>hun</a:t>
            </a:r>
            <a:r>
              <a:rPr lang="en-US" baseline="0" dirty="0"/>
              <a:t> </a:t>
            </a:r>
            <a:r>
              <a:rPr lang="en-US" baseline="0" dirty="0" err="1"/>
              <a:t>eigen</a:t>
            </a:r>
            <a:r>
              <a:rPr lang="en-US" baseline="0" dirty="0"/>
              <a:t> </a:t>
            </a:r>
            <a:r>
              <a:rPr lang="en-US" baseline="0" dirty="0" err="1"/>
              <a:t>kwaliteiten</a:t>
            </a:r>
            <a:r>
              <a:rPr lang="en-US" baseline="0" dirty="0"/>
              <a:t> </a:t>
            </a:r>
            <a:r>
              <a:rPr lang="en-US" baseline="0" dirty="0" err="1"/>
              <a:t>optimaal</a:t>
            </a:r>
            <a:r>
              <a:rPr lang="en-US" baseline="0" dirty="0"/>
              <a:t> </a:t>
            </a:r>
            <a:r>
              <a:rPr lang="en-US" baseline="0" dirty="0" err="1"/>
              <a:t>kunnen</a:t>
            </a:r>
            <a:r>
              <a:rPr lang="en-US" baseline="0" dirty="0"/>
              <a:t> </a:t>
            </a:r>
            <a:r>
              <a:rPr lang="en-US" baseline="0" dirty="0" err="1"/>
              <a:t>inzetten</a:t>
            </a:r>
            <a:endParaRPr lang="en-US" dirty="0"/>
          </a:p>
        </p:txBody>
      </p:sp>
      <p:sp>
        <p:nvSpPr>
          <p:cNvPr id="4" name="Slide Number Placeholder 3"/>
          <p:cNvSpPr>
            <a:spLocks noGrp="1"/>
          </p:cNvSpPr>
          <p:nvPr>
            <p:ph type="sldNum" sz="quarter" idx="10"/>
          </p:nvPr>
        </p:nvSpPr>
        <p:spPr/>
        <p:txBody>
          <a:bodyPr/>
          <a:lstStyle/>
          <a:p>
            <a:fld id="{0938B698-8A4F-5A45-A38F-32A193600670}" type="slidenum">
              <a:rPr lang="en-US" smtClean="0"/>
              <a:t>74</a:t>
            </a:fld>
            <a:endParaRPr lang="en-US"/>
          </a:p>
        </p:txBody>
      </p:sp>
    </p:spTree>
    <p:extLst>
      <p:ext uri="{BB962C8B-B14F-4D97-AF65-F5344CB8AC3E}">
        <p14:creationId xmlns:p14="https://schemas.microsoft.com/office/powerpoint/2010/main" val="3696046384"/>
      </p:ext>
    </p:extLst>
  </p:cSld>
  <p:clrMapOvr>
    <a:masterClrMapping/>
  </p:clrMapOvr>
</p:notes>
</file>

<file path=ppt/notesSlides/notesSlide66.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Conferentie</a:t>
            </a:r>
            <a:r>
              <a:rPr lang="en-US" baseline="0" dirty="0"/>
              <a:t> </a:t>
            </a:r>
            <a:r>
              <a:rPr lang="en-US" baseline="0" dirty="0" err="1"/>
              <a:t>gaat</a:t>
            </a:r>
            <a:r>
              <a:rPr lang="en-US" baseline="0" dirty="0"/>
              <a:t> over </a:t>
            </a:r>
            <a:r>
              <a:rPr lang="en-US" baseline="0" dirty="0" err="1"/>
              <a:t>onderwijs</a:t>
            </a:r>
            <a:r>
              <a:rPr lang="en-US" baseline="0" dirty="0"/>
              <a:t> </a:t>
            </a:r>
            <a:r>
              <a:rPr lang="en-US" baseline="0" dirty="0" err="1"/>
              <a:t>dat</a:t>
            </a:r>
            <a:r>
              <a:rPr lang="en-US" baseline="0" dirty="0"/>
              <a:t> </a:t>
            </a:r>
            <a:r>
              <a:rPr lang="en-US" baseline="0" dirty="0" err="1"/>
              <a:t>beter</a:t>
            </a:r>
            <a:r>
              <a:rPr lang="en-US" baseline="0" dirty="0"/>
              <a:t> </a:t>
            </a:r>
            <a:r>
              <a:rPr lang="en-US" baseline="0" dirty="0" err="1"/>
              <a:t>aansluit</a:t>
            </a:r>
            <a:r>
              <a:rPr lang="en-US" baseline="0" dirty="0"/>
              <a:t> en </a:t>
            </a:r>
            <a:r>
              <a:rPr lang="en-US" baseline="0" dirty="0" err="1"/>
              <a:t>waarin</a:t>
            </a:r>
            <a:r>
              <a:rPr lang="en-US" baseline="0" dirty="0"/>
              <a:t> </a:t>
            </a:r>
            <a:r>
              <a:rPr lang="en-US" baseline="0" dirty="0" err="1"/>
              <a:t>kinderen</a:t>
            </a:r>
            <a:r>
              <a:rPr lang="en-US" baseline="0" dirty="0"/>
              <a:t> </a:t>
            </a:r>
            <a:r>
              <a:rPr lang="en-US" baseline="0" dirty="0" err="1"/>
              <a:t>zich</a:t>
            </a:r>
            <a:r>
              <a:rPr lang="en-US" baseline="0" dirty="0"/>
              <a:t> </a:t>
            </a:r>
            <a:r>
              <a:rPr lang="en-US" baseline="0" dirty="0" err="1"/>
              <a:t>prettig</a:t>
            </a:r>
            <a:r>
              <a:rPr lang="en-US" baseline="0" dirty="0"/>
              <a:t> </a:t>
            </a:r>
            <a:r>
              <a:rPr lang="en-US" baseline="0" dirty="0" err="1"/>
              <a:t>voelen</a:t>
            </a:r>
            <a:r>
              <a:rPr lang="en-US" baseline="0" dirty="0"/>
              <a:t> </a:t>
            </a:r>
            <a:r>
              <a:rPr lang="en-US" baseline="0" dirty="0" err="1"/>
              <a:t>zodat</a:t>
            </a:r>
            <a:r>
              <a:rPr lang="en-US" baseline="0" dirty="0"/>
              <a:t> </a:t>
            </a:r>
            <a:r>
              <a:rPr lang="en-US" baseline="0" dirty="0" err="1"/>
              <a:t>ze</a:t>
            </a:r>
            <a:r>
              <a:rPr lang="en-US" baseline="0" dirty="0"/>
              <a:t> </a:t>
            </a:r>
            <a:r>
              <a:rPr lang="en-US" baseline="0" dirty="0" err="1"/>
              <a:t>hun</a:t>
            </a:r>
            <a:r>
              <a:rPr lang="en-US" baseline="0" dirty="0"/>
              <a:t> </a:t>
            </a:r>
            <a:r>
              <a:rPr lang="en-US" baseline="0" dirty="0" err="1"/>
              <a:t>eigen</a:t>
            </a:r>
            <a:r>
              <a:rPr lang="en-US" baseline="0" dirty="0"/>
              <a:t> </a:t>
            </a:r>
            <a:r>
              <a:rPr lang="en-US" baseline="0" dirty="0" err="1"/>
              <a:t>kwaliteiten</a:t>
            </a:r>
            <a:r>
              <a:rPr lang="en-US" baseline="0" dirty="0"/>
              <a:t> </a:t>
            </a:r>
            <a:r>
              <a:rPr lang="en-US" baseline="0" dirty="0" err="1"/>
              <a:t>optimaal</a:t>
            </a:r>
            <a:r>
              <a:rPr lang="en-US" baseline="0" dirty="0"/>
              <a:t> </a:t>
            </a:r>
            <a:r>
              <a:rPr lang="en-US" baseline="0" dirty="0" err="1"/>
              <a:t>kunnen</a:t>
            </a:r>
            <a:r>
              <a:rPr lang="en-US" baseline="0" dirty="0"/>
              <a:t> </a:t>
            </a:r>
            <a:r>
              <a:rPr lang="en-US" baseline="0" dirty="0" err="1"/>
              <a:t>inzetten</a:t>
            </a:r>
            <a:r>
              <a:rPr lang="en-US" baseline="0" dirty="0"/>
              <a:t> </a:t>
            </a:r>
          </a:p>
          <a:p>
            <a:endParaRPr lang="en-US" baseline="0" dirty="0"/>
          </a:p>
          <a:p>
            <a:r>
              <a:rPr lang="en-US" baseline="0" dirty="0" err="1"/>
              <a:t>Biodiversiteit</a:t>
            </a:r>
            <a:r>
              <a:rPr lang="en-US" baseline="0" dirty="0"/>
              <a:t>, </a:t>
            </a:r>
            <a:endParaRPr lang="en-US" dirty="0"/>
          </a:p>
        </p:txBody>
      </p:sp>
      <p:sp>
        <p:nvSpPr>
          <p:cNvPr id="4" name="Slide Number Placeholder 3"/>
          <p:cNvSpPr>
            <a:spLocks noGrp="1"/>
          </p:cNvSpPr>
          <p:nvPr>
            <p:ph type="sldNum" sz="quarter" idx="10"/>
          </p:nvPr>
        </p:nvSpPr>
        <p:spPr/>
        <p:txBody>
          <a:bodyPr/>
          <a:lstStyle/>
          <a:p>
            <a:fld id="{0938B698-8A4F-5A45-A38F-32A193600670}" type="slidenum">
              <a:rPr lang="en-US" smtClean="0"/>
              <a:t>75</a:t>
            </a:fld>
            <a:endParaRPr lang="en-US" dirty="0"/>
          </a:p>
        </p:txBody>
      </p:sp>
    </p:spTree>
    <p:extLst>
      <p:ext uri="{BB962C8B-B14F-4D97-AF65-F5344CB8AC3E}">
        <p14:creationId xmlns:p14="https://schemas.microsoft.com/office/powerpoint/2010/main" val="691099090"/>
      </p:ext>
    </p:extLst>
  </p:cSld>
  <p:clrMapOvr>
    <a:masterClrMapping/>
  </p:clrMapOvr>
</p:notes>
</file>

<file path=ppt/notesSlides/notesSlide67.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noProof="0" dirty="0">
                <a:solidFill>
                  <a:schemeClr val="tx1"/>
                </a:solidFill>
                <a:effectLst/>
                <a:latin typeface="+mn-lt"/>
                <a:ea typeface="+mn-ea"/>
                <a:cs typeface="+mn-cs"/>
              </a:rPr>
              <a:t>Wordt wie je bent, doe wat jij als enige kunt, volg de stem van je hart</a:t>
            </a:r>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kern="1200" noProof="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kern="1200" noProof="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noProof="0" dirty="0">
                <a:solidFill>
                  <a:schemeClr val="tx1"/>
                </a:solidFill>
                <a:effectLst/>
                <a:latin typeface="+mn-lt"/>
                <a:ea typeface="+mn-ea"/>
                <a:cs typeface="+mn-cs"/>
              </a:rPr>
              <a:t>Wat betekent de Nieuw Tijd voor ons als individu, levend in een westers land of voor de organisaties waarin we werken? Is de samenleving iets dat onafhankelijk van ons bestaat? Welke universele- en systeemwetten zijn er waar we gebruik van kunnen maken zodat we creëren op een lichte en niet op een zware manier?</a:t>
            </a:r>
          </a:p>
          <a:p>
            <a:endParaRPr lang="en-US" dirty="0"/>
          </a:p>
        </p:txBody>
      </p:sp>
      <p:sp>
        <p:nvSpPr>
          <p:cNvPr id="4" name="Slide Number Placeholder 3"/>
          <p:cNvSpPr>
            <a:spLocks noGrp="1"/>
          </p:cNvSpPr>
          <p:nvPr>
            <p:ph type="sldNum" sz="quarter" idx="10"/>
          </p:nvPr>
        </p:nvSpPr>
        <p:spPr/>
        <p:txBody>
          <a:bodyPr/>
          <a:lstStyle/>
          <a:p>
            <a:fld id="{0938B698-8A4F-5A45-A38F-32A193600670}" type="slidenum">
              <a:rPr lang="en-US" smtClean="0"/>
              <a:t>77</a:t>
            </a:fld>
            <a:endParaRPr lang="en-US" dirty="0"/>
          </a:p>
        </p:txBody>
      </p:sp>
    </p:spTree>
    <p:extLst>
      <p:ext uri="{BB962C8B-B14F-4D97-AF65-F5344CB8AC3E}">
        <p14:creationId xmlns:p14="https://schemas.microsoft.com/office/powerpoint/2010/main" val="691099090"/>
      </p:ext>
    </p:extLst>
  </p:cSld>
  <p:clrMapOvr>
    <a:masterClrMapping/>
  </p:clrMapOvr>
</p:notes>
</file>

<file path=ppt/notesSlides/notesSlide68.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 oefening dialoog organisatiethema’s. </a:t>
            </a:r>
            <a:endParaRPr lang="en-GB"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Per groep op een visuele manier aan de slag met een thema dat speelt binnen de organisatie. </a:t>
            </a:r>
          </a:p>
          <a:p>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Plenair benoemen welke organisatiethema’s spelen. Uit het telefoongesprek haal ik de thema’s: leiderschap, reorganisatie, identiteit, primair proces/ werkproces, rol en positie OM, werkwijze, competenties medewerkers. </a:t>
            </a:r>
            <a:endParaRPr lang="en-GB" sz="1200" kern="1200" dirty="0">
              <a:solidFill>
                <a:schemeClr val="tx1"/>
              </a:solidFill>
              <a:effectLst/>
              <a:latin typeface="+mn-lt"/>
              <a:ea typeface="+mn-ea"/>
              <a:cs typeface="+mn-cs"/>
            </a:endParaRPr>
          </a:p>
          <a:p>
            <a:endParaRPr lang="nl-NL" baseline="0" noProof="0" dirty="0"/>
          </a:p>
          <a:p>
            <a:endParaRPr lang="nl-NL" noProof="0" dirty="0"/>
          </a:p>
        </p:txBody>
      </p:sp>
      <p:sp>
        <p:nvSpPr>
          <p:cNvPr id="4" name="Slide Number Placeholder 3"/>
          <p:cNvSpPr>
            <a:spLocks noGrp="1"/>
          </p:cNvSpPr>
          <p:nvPr>
            <p:ph type="sldNum" sz="quarter" idx="10"/>
          </p:nvPr>
        </p:nvSpPr>
        <p:spPr/>
        <p:txBody>
          <a:bodyPr/>
          <a:lstStyle/>
          <a:p>
            <a:fld id="{0938B698-8A4F-5A45-A38F-32A193600670}" type="slidenum">
              <a:rPr lang="en-US" smtClean="0"/>
              <a:t>78</a:t>
            </a:fld>
            <a:endParaRPr lang="en-US"/>
          </a:p>
        </p:txBody>
      </p:sp>
    </p:spTree>
    <p:extLst>
      <p:ext uri="{BB962C8B-B14F-4D97-AF65-F5344CB8AC3E}">
        <p14:creationId xmlns:p14="https://schemas.microsoft.com/office/powerpoint/2010/main" val="42061583"/>
      </p:ext>
    </p:extLst>
  </p:cSld>
  <p:clrMapOvr>
    <a:masterClrMapping/>
  </p:clrMapOvr>
</p:notes>
</file>

<file path=ppt/notesSlides/notesSlide69.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Ouders</a:t>
            </a:r>
            <a:r>
              <a:rPr lang="en-US" dirty="0"/>
              <a:t>, </a:t>
            </a:r>
            <a:r>
              <a:rPr lang="en-US" dirty="0" err="1"/>
              <a:t>gemeente</a:t>
            </a:r>
            <a:r>
              <a:rPr lang="en-US" dirty="0"/>
              <a:t>,</a:t>
            </a:r>
            <a:r>
              <a:rPr lang="en-US" baseline="0" dirty="0"/>
              <a:t> </a:t>
            </a:r>
            <a:r>
              <a:rPr lang="en-US" baseline="0" dirty="0" err="1"/>
              <a:t>andere</a:t>
            </a:r>
            <a:r>
              <a:rPr lang="en-US" baseline="0" dirty="0"/>
              <a:t> </a:t>
            </a:r>
            <a:r>
              <a:rPr lang="en-US" baseline="0" dirty="0" err="1"/>
              <a:t>zuil</a:t>
            </a:r>
            <a:r>
              <a:rPr lang="en-US" baseline="0" dirty="0"/>
              <a:t>, </a:t>
            </a:r>
            <a:r>
              <a:rPr lang="en-US" baseline="0" dirty="0" err="1"/>
              <a:t>leraar</a:t>
            </a:r>
            <a:r>
              <a:rPr lang="en-US" baseline="0" dirty="0"/>
              <a:t>, </a:t>
            </a:r>
          </a:p>
          <a:p>
            <a:endParaRPr lang="en-US" baseline="0" dirty="0"/>
          </a:p>
          <a:p>
            <a:r>
              <a:rPr lang="nl-NL" baseline="0" noProof="0" dirty="0"/>
              <a:t>Tolerantie betekent dat je iemand verdraagt terwijl je eigenlijk afkeer voelt. De ander als partner gaat uit van acceptatie en respect richting de ander. </a:t>
            </a:r>
          </a:p>
          <a:p>
            <a:endParaRPr lang="nl-NL" baseline="0" noProof="0" dirty="0"/>
          </a:p>
          <a:p>
            <a:r>
              <a:rPr lang="nl-NL" baseline="0" noProof="0" dirty="0"/>
              <a:t>Soms lijkt het alsof we aan de buitenkant heel verschillend zijn, terwijl aan de binnenkant we veel dezelfde universele waarden nastreven: de ervaring het zoeken naar wijsheid</a:t>
            </a:r>
          </a:p>
          <a:p>
            <a:endParaRPr lang="nl-NL" baseline="0" noProof="0" dirty="0"/>
          </a:p>
          <a:p>
            <a:r>
              <a:rPr lang="nl-NL" baseline="0" noProof="0" dirty="0"/>
              <a:t>Eerlijkheid, integriteit, vreugde, vrede, nederigheid, dankbaarheid, diversiteit, liefde, vertrouwen, geven, delen, gelijkwaardigheid, verantwoordelijkheid, zorg, samenwerken, vertrouwen, wijsheid </a:t>
            </a:r>
          </a:p>
          <a:p>
            <a:endParaRPr lang="nl-NL" baseline="0" noProof="0" dirty="0"/>
          </a:p>
          <a:p>
            <a:r>
              <a:rPr lang="nl-NL" baseline="0" noProof="0" dirty="0"/>
              <a:t>Zoeken naar common </a:t>
            </a:r>
            <a:r>
              <a:rPr lang="nl-NL" baseline="0" noProof="0" dirty="0" err="1"/>
              <a:t>ground</a:t>
            </a:r>
            <a:r>
              <a:rPr lang="nl-NL" baseline="0" noProof="0" dirty="0"/>
              <a:t>, door dialoog, verschillen worden dan minder substantieel als we kijken naar gemeenschappelijkheden</a:t>
            </a:r>
            <a:r>
              <a:rPr lang="en-US" baseline="0" dirty="0"/>
              <a:t> </a:t>
            </a:r>
            <a:endParaRPr lang="en-US" dirty="0"/>
          </a:p>
        </p:txBody>
      </p:sp>
      <p:sp>
        <p:nvSpPr>
          <p:cNvPr id="4" name="Slide Number Placeholder 3"/>
          <p:cNvSpPr>
            <a:spLocks noGrp="1"/>
          </p:cNvSpPr>
          <p:nvPr>
            <p:ph type="sldNum" sz="quarter" idx="10"/>
          </p:nvPr>
        </p:nvSpPr>
        <p:spPr/>
        <p:txBody>
          <a:bodyPr/>
          <a:lstStyle/>
          <a:p>
            <a:fld id="{0938B698-8A4F-5A45-A38F-32A193600670}" type="slidenum">
              <a:rPr lang="en-US" smtClean="0"/>
              <a:t>80</a:t>
            </a:fld>
            <a:endParaRPr lang="en-US"/>
          </a:p>
        </p:txBody>
      </p:sp>
    </p:spTree>
    <p:extLst>
      <p:ext uri="{BB962C8B-B14F-4D97-AF65-F5344CB8AC3E}">
        <p14:creationId xmlns:p14="https://schemas.microsoft.com/office/powerpoint/2010/main" val="2145255478"/>
      </p:ext>
    </p:extLst>
  </p:cSld>
  <p:clrMapOvr>
    <a:masterClrMapping/>
  </p:clrMapOvr>
</p:notes>
</file>

<file path=ppt/notesSlides/notesSlide7.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l-NL"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kern="1200" baseline="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p>
          <a:p>
            <a:pPr marL="0" marR="0" indent="0" algn="l" defTabSz="457200" rtl="0" eaLnBrk="1" fontAlgn="auto" latinLnBrk="0" hangingPunct="1">
              <a:lnSpc>
                <a:spcPct val="100000"/>
              </a:lnSpc>
              <a:spcBef>
                <a:spcPts val="0"/>
              </a:spcBef>
              <a:spcAft>
                <a:spcPts val="0"/>
              </a:spcAft>
              <a:buClrTx/>
              <a:buSzTx/>
              <a:buFontTx/>
              <a:buNone/>
              <a:tabLst/>
              <a:defRPr/>
            </a:pPr>
            <a:endParaRPr lang="en-US"/>
          </a:p>
          <a:p>
            <a:pPr marL="0" marR="0" indent="0" algn="l" defTabSz="4572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0938B698-8A4F-5A45-A38F-32A193600670}" type="slidenum">
              <a:rPr lang="en-US" smtClean="0"/>
              <a:t>9</a:t>
            </a:fld>
            <a:endParaRPr lang="en-US"/>
          </a:p>
        </p:txBody>
      </p:sp>
    </p:spTree>
    <p:extLst>
      <p:ext uri="{BB962C8B-B14F-4D97-AF65-F5344CB8AC3E}">
        <p14:creationId xmlns:p14="https://schemas.microsoft.com/office/powerpoint/2010/main" val="1957950604"/>
      </p:ext>
    </p:extLst>
  </p:cSld>
  <p:clrMapOvr>
    <a:masterClrMapping/>
  </p:clrMapOvr>
</p:notes>
</file>

<file path=ppt/notesSlides/notesSlide8.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 </a:t>
            </a:r>
            <a:r>
              <a:rPr lang="nl-NL" sz="1200" b="1" kern="1200" dirty="0">
                <a:solidFill>
                  <a:schemeClr val="tx1"/>
                </a:solidFill>
                <a:effectLst/>
                <a:latin typeface="+mn-lt"/>
                <a:ea typeface="+mn-ea"/>
                <a:cs typeface="+mn-cs"/>
              </a:rPr>
              <a:t>kredietcrisis</a:t>
            </a:r>
            <a:r>
              <a:rPr lang="nl-NL" sz="1200" kern="1200" dirty="0">
                <a:solidFill>
                  <a:schemeClr val="tx1"/>
                </a:solidFill>
                <a:effectLst/>
                <a:latin typeface="+mn-lt"/>
                <a:ea typeface="+mn-ea"/>
                <a:cs typeface="+mn-cs"/>
              </a:rPr>
              <a:t> is de aanduiding voor de </a:t>
            </a:r>
            <a:r>
              <a:rPr lang="nl-NL" sz="1200" u="sng" kern="1200" dirty="0">
                <a:solidFill>
                  <a:schemeClr val="tx1"/>
                </a:solidFill>
                <a:effectLst/>
                <a:latin typeface="+mn-lt"/>
                <a:ea typeface="+mn-ea"/>
                <a:cs typeface="+mn-cs"/>
                <a:hlinkClick r:id="rId3" tooltip="Economische crisis"/>
              </a:rPr>
              <a:t>crisis</a:t>
            </a:r>
            <a:r>
              <a:rPr lang="nl-NL" sz="1200" kern="1200" dirty="0">
                <a:solidFill>
                  <a:schemeClr val="tx1"/>
                </a:solidFill>
                <a:effectLst/>
                <a:latin typeface="+mn-lt"/>
                <a:ea typeface="+mn-ea"/>
                <a:cs typeface="+mn-cs"/>
              </a:rPr>
              <a:t> op de financiële </a:t>
            </a:r>
            <a:r>
              <a:rPr lang="en-GB" sz="1200" u="none" strike="noStrike" kern="1200" dirty="0">
                <a:solidFill>
                  <a:schemeClr val="tx1"/>
                </a:solidFill>
                <a:effectLst/>
                <a:latin typeface="+mn-lt"/>
                <a:ea typeface="+mn-ea"/>
                <a:cs typeface="+mn-cs"/>
                <a:hlinkClick r:id="rId4" tooltip="Markt (economie)"/>
              </a:rPr>
              <a:t>markten</a:t>
            </a:r>
            <a:r>
              <a:rPr lang="nl-NL" sz="1200" kern="1200" dirty="0">
                <a:solidFill>
                  <a:schemeClr val="tx1"/>
                </a:solidFill>
                <a:effectLst/>
                <a:latin typeface="+mn-lt"/>
                <a:ea typeface="+mn-ea"/>
                <a:cs typeface="+mn-cs"/>
              </a:rPr>
              <a:t> die in de zomer van 2007 ontstond, in het najaar van 2008 een hoogtepunt bereikte en eerst in de loop van 2011 afliep</a:t>
            </a:r>
            <a:endParaRPr lang="en-GB"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nl-NL" sz="1200" kern="1200" noProof="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noProof="0" dirty="0">
                <a:solidFill>
                  <a:schemeClr val="tx1"/>
                </a:solidFill>
                <a:effectLst/>
                <a:latin typeface="+mn-lt"/>
                <a:ea typeface="+mn-ea"/>
                <a:cs typeface="+mn-cs"/>
              </a:rPr>
              <a:t>Dit huis stond in april 2007 te koop in Alexandria, Virginia. Foto </a:t>
            </a:r>
            <a:r>
              <a:rPr lang="nl-NL" sz="1200" kern="1200" noProof="0" dirty="0" err="1">
                <a:solidFill>
                  <a:schemeClr val="tx1"/>
                </a:solidFill>
                <a:effectLst/>
                <a:latin typeface="+mn-lt"/>
                <a:ea typeface="+mn-ea"/>
                <a:cs typeface="+mn-cs"/>
              </a:rPr>
              <a:t>Shawn</a:t>
            </a:r>
            <a:r>
              <a:rPr lang="nl-NL" sz="1200" kern="1200" noProof="0" dirty="0">
                <a:solidFill>
                  <a:schemeClr val="tx1"/>
                </a:solidFill>
                <a:effectLst/>
                <a:latin typeface="+mn-lt"/>
                <a:ea typeface="+mn-ea"/>
                <a:cs typeface="+mn-cs"/>
              </a:rPr>
              <a:t> </a:t>
            </a:r>
            <a:r>
              <a:rPr lang="nl-NL" sz="1200" kern="1200" noProof="0" dirty="0" err="1">
                <a:solidFill>
                  <a:schemeClr val="tx1"/>
                </a:solidFill>
                <a:effectLst/>
                <a:latin typeface="+mn-lt"/>
                <a:ea typeface="+mn-ea"/>
                <a:cs typeface="+mn-cs"/>
              </a:rPr>
              <a:t>Thew</a:t>
            </a:r>
            <a:r>
              <a:rPr lang="nl-NL" sz="1200" kern="1200" noProof="0" dirty="0">
                <a:solidFill>
                  <a:schemeClr val="tx1"/>
                </a:solidFill>
                <a:effectLst/>
                <a:latin typeface="+mn-lt"/>
                <a:ea typeface="+mn-ea"/>
                <a:cs typeface="+mn-cs"/>
              </a:rPr>
              <a:t> / EPA</a:t>
            </a:r>
          </a:p>
          <a:p>
            <a:r>
              <a:rPr lang="nl-NL" noProof="0" dirty="0"/>
              <a:t>Huiseigenaren konden hun hypotheken niet meer betalen en</a:t>
            </a:r>
            <a:r>
              <a:rPr lang="nl-NL" baseline="0" noProof="0" dirty="0"/>
              <a:t> werden op straat gezet </a:t>
            </a:r>
          </a:p>
          <a:p>
            <a:endParaRPr lang="nl-NL" baseline="0"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nl-NL" sz="1200" kern="1200" noProof="0" dirty="0">
                <a:solidFill>
                  <a:schemeClr val="tx1"/>
                </a:solidFill>
                <a:effectLst/>
                <a:latin typeface="+mn-lt"/>
                <a:ea typeface="+mn-ea"/>
                <a:cs typeface="+mn-cs"/>
              </a:rPr>
              <a:t>Sinds 2000 namen banken daar te veel risico’s bij de hypotheekverstrekking. De banken hebben deze risicovolle hypotheken </a:t>
            </a:r>
            <a:r>
              <a:rPr lang="nl-NL" sz="1200" kern="1200" noProof="0" dirty="0" err="1">
                <a:solidFill>
                  <a:schemeClr val="tx1"/>
                </a:solidFill>
                <a:effectLst/>
                <a:latin typeface="+mn-lt"/>
                <a:ea typeface="+mn-ea"/>
                <a:cs typeface="+mn-cs"/>
              </a:rPr>
              <a:t>herverpakt</a:t>
            </a:r>
            <a:r>
              <a:rPr lang="nl-NL" sz="1200" kern="1200" noProof="0" dirty="0">
                <a:solidFill>
                  <a:schemeClr val="tx1"/>
                </a:solidFill>
                <a:effectLst/>
                <a:latin typeface="+mn-lt"/>
                <a:ea typeface="+mn-ea"/>
                <a:cs typeface="+mn-cs"/>
              </a:rPr>
              <a:t> in ondoorzichtige financiële producten en wereldwijd doorverkocht. Toen eigenaren die niet meer konden betalen, raakten banken in problemen en dreigde alle betalingsverkeer stil te vallen. Hierdoor verspreidde de kredietcrisis zich als een olievlek.</a:t>
            </a:r>
          </a:p>
          <a:p>
            <a:endParaRPr lang="nl-NL" noProof="0" dirty="0"/>
          </a:p>
        </p:txBody>
      </p:sp>
      <p:sp>
        <p:nvSpPr>
          <p:cNvPr id="4" name="Slide Number Placeholder 3"/>
          <p:cNvSpPr>
            <a:spLocks noGrp="1"/>
          </p:cNvSpPr>
          <p:nvPr>
            <p:ph type="sldNum" sz="quarter" idx="10"/>
          </p:nvPr>
        </p:nvSpPr>
        <p:spPr/>
        <p:txBody>
          <a:bodyPr/>
          <a:lstStyle/>
          <a:p>
            <a:fld id="{0938B698-8A4F-5A45-A38F-32A193600670}" type="slidenum">
              <a:rPr lang="en-US" smtClean="0"/>
              <a:t>10</a:t>
            </a:fld>
            <a:endParaRPr lang="en-US"/>
          </a:p>
        </p:txBody>
      </p:sp>
    </p:spTree>
    <p:extLst>
      <p:ext uri="{BB962C8B-B14F-4D97-AF65-F5344CB8AC3E}">
        <p14:creationId xmlns:p14="https://schemas.microsoft.com/office/powerpoint/2010/main" val="209479410"/>
      </p:ext>
    </p:extLst>
  </p:cSld>
  <p:clrMapOvr>
    <a:masterClrMapping/>
  </p:clrMapOvr>
</p:notes>
</file>

<file path=ppt/notesSlides/notesSlide9.xml><?xml version="1.0" encoding="utf-8"?>
<p:notes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Foto</a:t>
            </a:r>
            <a:r>
              <a:rPr lang="en-GB" sz="1200" kern="1200" dirty="0">
                <a:solidFill>
                  <a:schemeClr val="tx1"/>
                </a:solidFill>
                <a:effectLst/>
                <a:latin typeface="+mn-lt"/>
                <a:ea typeface="+mn-ea"/>
                <a:cs typeface="+mn-cs"/>
              </a:rPr>
              <a:t> Jeremy Bales / Bloomberg News</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nl-NL" sz="1200" kern="1200" noProof="0" dirty="0">
                <a:solidFill>
                  <a:schemeClr val="tx1"/>
                </a:solidFill>
                <a:effectLst/>
                <a:latin typeface="+mn-lt"/>
                <a:ea typeface="+mn-ea"/>
                <a:cs typeface="+mn-cs"/>
              </a:rPr>
              <a:t>Bankencrisis </a:t>
            </a:r>
          </a:p>
          <a:p>
            <a:r>
              <a:rPr lang="nl-NL" sz="1200" kern="1200" noProof="0" dirty="0">
                <a:solidFill>
                  <a:schemeClr val="tx1"/>
                </a:solidFill>
                <a:effectLst/>
                <a:latin typeface="+mn-lt"/>
                <a:ea typeface="+mn-ea"/>
                <a:cs typeface="+mn-cs"/>
              </a:rPr>
              <a:t>De crisis werd in belangrijke mate geïnitieerd door een stagnerende </a:t>
            </a:r>
            <a:r>
              <a:rPr lang="nl-NL" sz="1200" u="none" strike="noStrike" kern="1200" noProof="0" dirty="0">
                <a:solidFill>
                  <a:schemeClr val="tx1"/>
                </a:solidFill>
                <a:effectLst/>
                <a:latin typeface="+mn-lt"/>
                <a:ea typeface="+mn-ea"/>
                <a:cs typeface="+mn-cs"/>
                <a:hlinkClick r:id="rId3" tooltip="Vastgoed"/>
              </a:rPr>
              <a:t>huizenmarkt</a:t>
            </a:r>
            <a:r>
              <a:rPr lang="nl-NL" sz="1200" kern="1200" noProof="0" dirty="0">
                <a:solidFill>
                  <a:schemeClr val="tx1"/>
                </a:solidFill>
                <a:effectLst/>
                <a:latin typeface="+mn-lt"/>
                <a:ea typeface="+mn-ea"/>
                <a:cs typeface="+mn-cs"/>
              </a:rPr>
              <a:t> in de </a:t>
            </a:r>
            <a:r>
              <a:rPr lang="nl-NL" sz="1200" u="none" strike="noStrike" kern="1200" noProof="0" dirty="0">
                <a:solidFill>
                  <a:schemeClr val="tx1"/>
                </a:solidFill>
                <a:effectLst/>
                <a:latin typeface="+mn-lt"/>
                <a:ea typeface="+mn-ea"/>
                <a:cs typeface="+mn-cs"/>
                <a:hlinkClick r:id="rId4" tooltip="Verenigde Staten"/>
              </a:rPr>
              <a:t>Verenigde Staten</a:t>
            </a:r>
            <a:r>
              <a:rPr lang="nl-NL" sz="1200" kern="1200" noProof="0" dirty="0">
                <a:solidFill>
                  <a:schemeClr val="tx1"/>
                </a:solidFill>
                <a:effectLst/>
                <a:latin typeface="+mn-lt"/>
                <a:ea typeface="+mn-ea"/>
                <a:cs typeface="+mn-cs"/>
              </a:rPr>
              <a:t> en doordat de </a:t>
            </a:r>
            <a:r>
              <a:rPr lang="nl-NL" sz="1200" kern="1200" noProof="0" dirty="0" err="1">
                <a:solidFill>
                  <a:schemeClr val="tx1"/>
                </a:solidFill>
                <a:effectLst/>
                <a:latin typeface="+mn-lt"/>
                <a:ea typeface="+mn-ea"/>
                <a:cs typeface="+mn-cs"/>
              </a:rPr>
              <a:t>als</a:t>
            </a:r>
            <a:r>
              <a:rPr lang="nl-NL" sz="1200" u="none" strike="noStrike" kern="1200" noProof="0" dirty="0" err="1">
                <a:solidFill>
                  <a:schemeClr val="tx1"/>
                </a:solidFill>
                <a:effectLst/>
                <a:latin typeface="+mn-lt"/>
                <a:ea typeface="+mn-ea"/>
                <a:cs typeface="+mn-cs"/>
                <a:hlinkClick r:id="rId5" tooltip="Obligatie"/>
              </a:rPr>
              <a:t>obligaties</a:t>
            </a:r>
            <a:r>
              <a:rPr lang="nl-NL" sz="1200" kern="1200" noProof="0" dirty="0">
                <a:solidFill>
                  <a:schemeClr val="tx1"/>
                </a:solidFill>
                <a:effectLst/>
                <a:latin typeface="+mn-lt"/>
                <a:ea typeface="+mn-ea"/>
                <a:cs typeface="+mn-cs"/>
              </a:rPr>
              <a:t> verpakte gebundelde hypotheken in het laagste segment (</a:t>
            </a:r>
            <a:r>
              <a:rPr lang="nl-NL" sz="1200" i="1" u="none" strike="noStrike" kern="1200" noProof="0" dirty="0">
                <a:solidFill>
                  <a:schemeClr val="tx1"/>
                </a:solidFill>
                <a:effectLst/>
                <a:latin typeface="+mn-lt"/>
                <a:ea typeface="+mn-ea"/>
                <a:cs typeface="+mn-cs"/>
                <a:hlinkClick r:id="rId6" tooltip="Rommelhypotheek"/>
              </a:rPr>
              <a:t>subprime</a:t>
            </a:r>
            <a:r>
              <a:rPr lang="nl-NL" sz="1200" kern="1200" noProof="0" dirty="0">
                <a:solidFill>
                  <a:schemeClr val="tx1"/>
                </a:solidFill>
                <a:effectLst/>
                <a:latin typeface="+mn-lt"/>
                <a:ea typeface="+mn-ea"/>
                <a:cs typeface="+mn-cs"/>
              </a:rPr>
              <a:t>) in een hoog tempo minder waard werden. Hierdoor kwamen financiële instellingen in problemen en werden er uiteindelijk honderden miljarden afgeschreven op gekochte obligaties.</a:t>
            </a:r>
          </a:p>
          <a:p>
            <a:r>
              <a:rPr lang="nl-NL"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38B698-8A4F-5A45-A38F-32A193600670}" type="slidenum">
              <a:rPr lang="en-US" smtClean="0"/>
              <a:t>11</a:t>
            </a:fld>
            <a:endParaRPr lang="en-US"/>
          </a:p>
        </p:txBody>
      </p:sp>
    </p:spTree>
    <p:extLst>
      <p:ext uri="{BB962C8B-B14F-4D97-AF65-F5344CB8AC3E}">
        <p14:creationId xmlns:p14="https://schemas.microsoft.com/office/powerpoint/2010/main" val="423022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schemas.openxmlformats.org/drawingml/2006/main" xmlns:r="https://schemas.openxmlformats.org/officeDocument/2006/relationships" xmlns:p="https://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3DFC29-CA46-6849-9F4E-4E607A953380}" type="datetimeFigureOut">
              <a:rPr lang="en-US" smtClean="0"/>
              <a:t>3/8/2018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5D9049-92AE-8840-AC0A-7293FF3BA230}" type="slidenum">
              <a:rPr lang="en-US" smtClean="0"/>
              <a:t>‹nr.›</a:t>
            </a:fld>
            <a:endParaRPr lang="en-US"/>
          </a:p>
        </p:txBody>
      </p:sp>
    </p:spTree>
    <p:extLst>
      <p:ext uri="{BB962C8B-B14F-4D97-AF65-F5344CB8AC3E}">
        <p14:creationId xmlns:p14="https://schemas.microsoft.com/office/powerpoint/2010/main" val="1172580589"/>
      </p:ext>
    </p:extLst>
  </p:cSld>
  <p:clrMapOvr>
    <a:masterClrMapping/>
  </p:clrMapOvr>
</p:sldLayout>
</file>

<file path=ppt/slideLayouts/slideLayout10.xml><?xml version="1.0" encoding="utf-8"?>
<p:sldLayout xmlns:a="https://schemas.openxmlformats.org/drawingml/2006/main" xmlns:r="https://schemas.openxmlformats.org/officeDocument/2006/relationships" xmlns:p="https://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3DFC29-CA46-6849-9F4E-4E607A953380}" type="datetimeFigureOut">
              <a:rPr lang="en-US" smtClean="0"/>
              <a:t>3/8/2018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5D9049-92AE-8840-AC0A-7293FF3BA230}" type="slidenum">
              <a:rPr lang="en-US" smtClean="0"/>
              <a:t>‹nr.›</a:t>
            </a:fld>
            <a:endParaRPr lang="en-US"/>
          </a:p>
        </p:txBody>
      </p:sp>
    </p:spTree>
    <p:extLst>
      <p:ext uri="{BB962C8B-B14F-4D97-AF65-F5344CB8AC3E}">
        <p14:creationId xmlns:p14="https://schemas.microsoft.com/office/powerpoint/2010/main" val="915364132"/>
      </p:ext>
    </p:extLst>
  </p:cSld>
  <p:clrMapOvr>
    <a:masterClrMapping/>
  </p:clrMapOvr>
</p:sldLayout>
</file>

<file path=ppt/slideLayouts/slideLayout11.xml><?xml version="1.0" encoding="utf-8"?>
<p:sldLayout xmlns:a="https://schemas.openxmlformats.org/drawingml/2006/main" xmlns:r="https://schemas.openxmlformats.org/officeDocument/2006/relationships" xmlns:p="https://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3DFC29-CA46-6849-9F4E-4E607A953380}" type="datetimeFigureOut">
              <a:rPr lang="en-US" smtClean="0"/>
              <a:t>3/8/2018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5D9049-92AE-8840-AC0A-7293FF3BA230}" type="slidenum">
              <a:rPr lang="en-US" smtClean="0"/>
              <a:t>‹nr.›</a:t>
            </a:fld>
            <a:endParaRPr lang="en-US"/>
          </a:p>
        </p:txBody>
      </p:sp>
    </p:spTree>
    <p:extLst>
      <p:ext uri="{BB962C8B-B14F-4D97-AF65-F5344CB8AC3E}">
        <p14:creationId xmlns:p14="https://schemas.microsoft.com/office/powerpoint/2010/main" val="2928389017"/>
      </p:ext>
    </p:extLst>
  </p:cSld>
  <p:clrMapOvr>
    <a:masterClrMapping/>
  </p:clrMapOvr>
</p:sldLayout>
</file>

<file path=ppt/slideLayouts/slideLayout2.xml><?xml version="1.0" encoding="utf-8"?>
<p:sldLayout xmlns:a="https://schemas.openxmlformats.org/drawingml/2006/main" xmlns:r="https://schemas.openxmlformats.org/officeDocument/2006/relationships" xmlns:p="https://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3DFC29-CA46-6849-9F4E-4E607A953380}" type="datetimeFigureOut">
              <a:rPr lang="en-US" smtClean="0"/>
              <a:t>3/8/2018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5D9049-92AE-8840-AC0A-7293FF3BA230}" type="slidenum">
              <a:rPr lang="en-US" smtClean="0"/>
              <a:t>‹nr.›</a:t>
            </a:fld>
            <a:endParaRPr lang="en-US"/>
          </a:p>
        </p:txBody>
      </p:sp>
    </p:spTree>
    <p:extLst>
      <p:ext uri="{BB962C8B-B14F-4D97-AF65-F5344CB8AC3E}">
        <p14:creationId xmlns:p14="https://schemas.microsoft.com/office/powerpoint/2010/main" val="3986742045"/>
      </p:ext>
    </p:extLst>
  </p:cSld>
  <p:clrMapOvr>
    <a:masterClrMapping/>
  </p:clrMapOvr>
</p:sldLayout>
</file>

<file path=ppt/slideLayouts/slideLayout3.xml><?xml version="1.0" encoding="utf-8"?>
<p:sldLayout xmlns:a="https://schemas.openxmlformats.org/drawingml/2006/main" xmlns:r="https://schemas.openxmlformats.org/officeDocument/2006/relationships" xmlns:p="https://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3DFC29-CA46-6849-9F4E-4E607A953380}" type="datetimeFigureOut">
              <a:rPr lang="en-US" smtClean="0"/>
              <a:t>3/8/2018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5D9049-92AE-8840-AC0A-7293FF3BA230}" type="slidenum">
              <a:rPr lang="en-US" smtClean="0"/>
              <a:t>‹nr.›</a:t>
            </a:fld>
            <a:endParaRPr lang="en-US"/>
          </a:p>
        </p:txBody>
      </p:sp>
    </p:spTree>
    <p:extLst>
      <p:ext uri="{BB962C8B-B14F-4D97-AF65-F5344CB8AC3E}">
        <p14:creationId xmlns:p14="https://schemas.microsoft.com/office/powerpoint/2010/main" val="341340038"/>
      </p:ext>
    </p:extLst>
  </p:cSld>
  <p:clrMapOvr>
    <a:masterClrMapping/>
  </p:clrMapOvr>
</p:sldLayout>
</file>

<file path=ppt/slideLayouts/slideLayout4.xml><?xml version="1.0" encoding="utf-8"?>
<p:sldLayout xmlns:a="https://schemas.openxmlformats.org/drawingml/2006/main" xmlns:r="https://schemas.openxmlformats.org/officeDocument/2006/relationships" xmlns:p="https://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3DFC29-CA46-6849-9F4E-4E607A953380}" type="datetimeFigureOut">
              <a:rPr lang="en-US" smtClean="0"/>
              <a:t>3/8/2018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5D9049-92AE-8840-AC0A-7293FF3BA230}" type="slidenum">
              <a:rPr lang="en-US" smtClean="0"/>
              <a:t>‹nr.›</a:t>
            </a:fld>
            <a:endParaRPr lang="en-US"/>
          </a:p>
        </p:txBody>
      </p:sp>
    </p:spTree>
    <p:extLst>
      <p:ext uri="{BB962C8B-B14F-4D97-AF65-F5344CB8AC3E}">
        <p14:creationId xmlns:p14="https://schemas.microsoft.com/office/powerpoint/2010/main" val="3502085114"/>
      </p:ext>
    </p:extLst>
  </p:cSld>
  <p:clrMapOvr>
    <a:masterClrMapping/>
  </p:clrMapOvr>
</p:sldLayout>
</file>

<file path=ppt/slideLayouts/slideLayout5.xml><?xml version="1.0" encoding="utf-8"?>
<p:sldLayout xmlns:a="https://schemas.openxmlformats.org/drawingml/2006/main" xmlns:r="https://schemas.openxmlformats.org/officeDocument/2006/relationships" xmlns:p="https://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3DFC29-CA46-6849-9F4E-4E607A953380}" type="datetimeFigureOut">
              <a:rPr lang="en-US" smtClean="0"/>
              <a:t>3/8/2018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5D9049-92AE-8840-AC0A-7293FF3BA230}" type="slidenum">
              <a:rPr lang="en-US" smtClean="0"/>
              <a:t>‹nr.›</a:t>
            </a:fld>
            <a:endParaRPr lang="en-US"/>
          </a:p>
        </p:txBody>
      </p:sp>
    </p:spTree>
    <p:extLst>
      <p:ext uri="{BB962C8B-B14F-4D97-AF65-F5344CB8AC3E}">
        <p14:creationId xmlns:p14="https://schemas.microsoft.com/office/powerpoint/2010/main" val="2453343611"/>
      </p:ext>
    </p:extLst>
  </p:cSld>
  <p:clrMapOvr>
    <a:masterClrMapping/>
  </p:clrMapOvr>
</p:sldLayout>
</file>

<file path=ppt/slideLayouts/slideLayout6.xml><?xml version="1.0" encoding="utf-8"?>
<p:sldLayout xmlns:a="https://schemas.openxmlformats.org/drawingml/2006/main" xmlns:r="https://schemas.openxmlformats.org/officeDocument/2006/relationships" xmlns:p="https://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3DFC29-CA46-6849-9F4E-4E607A953380}" type="datetimeFigureOut">
              <a:rPr lang="en-US" smtClean="0"/>
              <a:t>3/8/2018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5D9049-92AE-8840-AC0A-7293FF3BA230}" type="slidenum">
              <a:rPr lang="en-US" smtClean="0"/>
              <a:t>‹nr.›</a:t>
            </a:fld>
            <a:endParaRPr lang="en-US"/>
          </a:p>
        </p:txBody>
      </p:sp>
    </p:spTree>
    <p:extLst>
      <p:ext uri="{BB962C8B-B14F-4D97-AF65-F5344CB8AC3E}">
        <p14:creationId xmlns:p14="https://schemas.microsoft.com/office/powerpoint/2010/main" val="1408473333"/>
      </p:ext>
    </p:extLst>
  </p:cSld>
  <p:clrMapOvr>
    <a:masterClrMapping/>
  </p:clrMapOvr>
</p:sldLayout>
</file>

<file path=ppt/slideLayouts/slideLayout7.xml><?xml version="1.0" encoding="utf-8"?>
<p:sldLayout xmlns:a="https://schemas.openxmlformats.org/drawingml/2006/main" xmlns:r="https://schemas.openxmlformats.org/officeDocument/2006/relationships" xmlns:p="https://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3DFC29-CA46-6849-9F4E-4E607A953380}" type="datetimeFigureOut">
              <a:rPr lang="en-US" smtClean="0"/>
              <a:t>3/8/2018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5D9049-92AE-8840-AC0A-7293FF3BA230}" type="slidenum">
              <a:rPr lang="en-US" smtClean="0"/>
              <a:t>‹nr.›</a:t>
            </a:fld>
            <a:endParaRPr lang="en-US"/>
          </a:p>
        </p:txBody>
      </p:sp>
    </p:spTree>
    <p:extLst>
      <p:ext uri="{BB962C8B-B14F-4D97-AF65-F5344CB8AC3E}">
        <p14:creationId xmlns:p14="https://schemas.microsoft.com/office/powerpoint/2010/main" val="207585016"/>
      </p:ext>
    </p:extLst>
  </p:cSld>
  <p:clrMapOvr>
    <a:masterClrMapping/>
  </p:clrMapOvr>
</p:sldLayout>
</file>

<file path=ppt/slideLayouts/slideLayout8.xml><?xml version="1.0" encoding="utf-8"?>
<p:sldLayout xmlns:a="https://schemas.openxmlformats.org/drawingml/2006/main" xmlns:r="https://schemas.openxmlformats.org/officeDocument/2006/relationships" xmlns:p="https://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3DFC29-CA46-6849-9F4E-4E607A953380}" type="datetimeFigureOut">
              <a:rPr lang="en-US" smtClean="0"/>
              <a:t>3/8/2018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5D9049-92AE-8840-AC0A-7293FF3BA230}" type="slidenum">
              <a:rPr lang="en-US" smtClean="0"/>
              <a:t>‹nr.›</a:t>
            </a:fld>
            <a:endParaRPr lang="en-US"/>
          </a:p>
        </p:txBody>
      </p:sp>
    </p:spTree>
    <p:extLst>
      <p:ext uri="{BB962C8B-B14F-4D97-AF65-F5344CB8AC3E}">
        <p14:creationId xmlns:p14="https://schemas.microsoft.com/office/powerpoint/2010/main" val="2543141543"/>
      </p:ext>
    </p:extLst>
  </p:cSld>
  <p:clrMapOvr>
    <a:masterClrMapping/>
  </p:clrMapOvr>
</p:sldLayout>
</file>

<file path=ppt/slideLayouts/slideLayout9.xml><?xml version="1.0" encoding="utf-8"?>
<p:sldLayout xmlns:a="https://schemas.openxmlformats.org/drawingml/2006/main" xmlns:r="https://schemas.openxmlformats.org/officeDocument/2006/relationships" xmlns:p="https://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3DFC29-CA46-6849-9F4E-4E607A953380}" type="datetimeFigureOut">
              <a:rPr lang="en-US" smtClean="0"/>
              <a:t>3/8/2018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5D9049-92AE-8840-AC0A-7293FF3BA230}" type="slidenum">
              <a:rPr lang="en-US" smtClean="0"/>
              <a:t>‹nr.›</a:t>
            </a:fld>
            <a:endParaRPr lang="en-US"/>
          </a:p>
        </p:txBody>
      </p:sp>
    </p:spTree>
    <p:extLst>
      <p:ext uri="{BB962C8B-B14F-4D97-AF65-F5344CB8AC3E}">
        <p14:creationId xmlns:p14="https://schemas.microsoft.com/office/powerpoint/2010/main" val="2371766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schemas.openxmlformats.org/drawingml/2006/main" xmlns:r="https://schemas.openxmlformats.org/officeDocument/2006/relationships" xmlns:p="https://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3DFC29-CA46-6849-9F4E-4E607A953380}" type="datetimeFigureOut">
              <a:rPr lang="en-US" smtClean="0"/>
              <a:t>3/8/2018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D9049-92AE-8840-AC0A-7293FF3BA230}" type="slidenum">
              <a:rPr lang="en-US" smtClean="0"/>
              <a:t>‹nr.›</a:t>
            </a:fld>
            <a:endParaRPr lang="en-US"/>
          </a:p>
        </p:txBody>
      </p:sp>
    </p:spTree>
    <p:extLst>
      <p:ext uri="{BB962C8B-B14F-4D97-AF65-F5344CB8AC3E}">
        <p14:creationId xmlns:p14="https://schemas.microsoft.com/office/powerpoint/2010/main" val="548810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jpe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https://www.youtube.com/embed/7r8f0Uv1Gaw" TargetMode="External"/><Relationship Id="rId1" Type="http://schemas.openxmlformats.org/officeDocument/2006/relationships/video" Target="NULL" TargetMode="External"/><Relationship Id="rId5" Type="http://schemas.openxmlformats.org/officeDocument/2006/relationships/image" Target="../media/image50.png"/><Relationship Id="rId4" Type="http://schemas.openxmlformats.org/officeDocument/2006/relationships/notesSlide" Target="../notesSlides/notesSlide54.xml"/></Relationships>
</file>

<file path=ppt/slides/_rels/slide62.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Partnerschap</a:t>
            </a:r>
            <a:r>
              <a:rPr lang="en-US" dirty="0"/>
              <a:t> in het </a:t>
            </a:r>
            <a:r>
              <a:rPr lang="en-US" dirty="0" err="1"/>
              <a:t>onderwijs</a:t>
            </a:r>
            <a:endParaRPr lang="en-US" dirty="0"/>
          </a:p>
        </p:txBody>
      </p:sp>
      <p:pic>
        <p:nvPicPr>
          <p:cNvPr id="4" name="Content Placeholder 3" descr="IMG_2289.JPG"/>
          <p:cNvPicPr>
            <a:picLocks noGrp="1" noChangeAspect="1"/>
          </p:cNvPicPr>
          <p:nvPr>
            <p:ph idx="1"/>
          </p:nvPr>
        </p:nvPicPr>
        <p:blipFill>
          <a:blip r:embed="rId3">
            <a:extLst>
              <a:ext uri="{28A0092B-C50C-407E-A947-70E740481C1C}">
                <a14:useLocalDpi xmlns:a14="https://schemas.microsoft.com/office/drawing/2010/main" val="0"/>
              </a:ext>
            </a:extLst>
          </a:blip>
          <a:srcRect l="-18187" r="-18187"/>
          <a:stretch>
            <a:fillRect/>
          </a:stretch>
        </p:blipFill>
        <p:spPr/>
      </p:pic>
    </p:spTree>
    <p:extLst>
      <p:ext uri="{BB962C8B-B14F-4D97-AF65-F5344CB8AC3E}">
        <p14:creationId xmlns:p14="https://schemas.microsoft.com/office/powerpoint/2010/main" val="2537206409"/>
      </p:ext>
    </p:extLst>
  </p:cSld>
  <p:clrMapOvr>
    <a:masterClrMapping/>
  </p:clrMapOvr>
  <p:timing>
    <p:tnLst>
      <p:par>
        <p:cTn id="1" dur="indefinite" restart="never" nodeType="tmRoot"/>
      </p:par>
    </p:tnLst>
  </p:timing>
</p:sld>
</file>

<file path=ppt/slides/slide10.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pic>
        <p:nvPicPr>
          <p:cNvPr id="2" name="Picture 1" descr="breedbeeld.huistekoop.jpg"/>
          <p:cNvPicPr>
            <a:picLocks noChangeAspect="1"/>
          </p:cNvPicPr>
          <p:nvPr/>
        </p:nvPicPr>
        <p:blipFill>
          <a:blip r:embed="rId3">
            <a:extLst>
              <a:ext uri="{28A0092B-C50C-407E-A947-70E740481C1C}">
                <a14:useLocalDpi xmlns:a14="https://schemas.microsoft.com/office/drawing/2010/main" val="0"/>
              </a:ext>
            </a:extLst>
          </a:blip>
          <a:stretch>
            <a:fillRect/>
          </a:stretch>
        </p:blipFill>
        <p:spPr>
          <a:xfrm>
            <a:off x="0" y="406400"/>
            <a:ext cx="9144000" cy="6043613"/>
          </a:xfrm>
          <a:prstGeom prst="rect">
            <a:avLst/>
          </a:prstGeom>
        </p:spPr>
      </p:pic>
    </p:spTree>
    <p:extLst>
      <p:ext uri="{BB962C8B-B14F-4D97-AF65-F5344CB8AC3E}">
        <p14:creationId xmlns:p14="https://schemas.microsoft.com/office/powerpoint/2010/main" val="1454104425"/>
      </p:ext>
    </p:extLst>
  </p:cSld>
  <p:clrMapOvr>
    <a:masterClrMapping/>
  </p:clrMapOvr>
  <p:timing>
    <p:tnLst>
      <p:par>
        <p:cTn id="1" dur="indefinite" restart="never" nodeType="tmRoot"/>
      </p:par>
    </p:tnLst>
  </p:timing>
</p:sld>
</file>

<file path=ppt/slides/slide11.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pic>
        <p:nvPicPr>
          <p:cNvPr id="2" name="Picture 1" descr="breedbeeld.entree.jpg"/>
          <p:cNvPicPr>
            <a:picLocks noChangeAspect="1"/>
          </p:cNvPicPr>
          <p:nvPr/>
        </p:nvPicPr>
        <p:blipFill>
          <a:blip r:embed="rId3">
            <a:extLst>
              <a:ext uri="{28A0092B-C50C-407E-A947-70E740481C1C}">
                <a14:useLocalDpi xmlns:a14="https://schemas.microsoft.com/office/drawing/2010/main" val="0"/>
              </a:ext>
            </a:extLst>
          </a:blip>
          <a:stretch>
            <a:fillRect/>
          </a:stretch>
        </p:blipFill>
        <p:spPr>
          <a:xfrm>
            <a:off x="0" y="558800"/>
            <a:ext cx="9144000" cy="5722144"/>
          </a:xfrm>
          <a:prstGeom prst="rect">
            <a:avLst/>
          </a:prstGeom>
        </p:spPr>
      </p:pic>
    </p:spTree>
    <p:extLst>
      <p:ext uri="{BB962C8B-B14F-4D97-AF65-F5344CB8AC3E}">
        <p14:creationId xmlns:p14="https://schemas.microsoft.com/office/powerpoint/2010/main" val="1364165346"/>
      </p:ext>
    </p:extLst>
  </p:cSld>
  <p:clrMapOvr>
    <a:masterClrMapping/>
  </p:clrMapOvr>
  <p:timing>
    <p:tnLst>
      <p:par>
        <p:cTn id="1" dur="indefinite" restart="never" nodeType="tmRoot"/>
      </p:par>
    </p:tnLst>
  </p:timing>
</p:sld>
</file>

<file path=ppt/slides/slide12.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dirty="0"/>
              <a:t> </a:t>
            </a:r>
          </a:p>
        </p:txBody>
      </p:sp>
      <p:pic>
        <p:nvPicPr>
          <p:cNvPr id="4" name="Content Placeholder 3" descr="CRISIS_353435i.jpg"/>
          <p:cNvPicPr>
            <a:picLocks noGrp="1" noChangeAspect="1"/>
          </p:cNvPicPr>
          <p:nvPr>
            <p:ph idx="1"/>
          </p:nvPr>
        </p:nvPicPr>
        <p:blipFill>
          <a:blip r:embed="rId3">
            <a:extLst>
              <a:ext uri="{28A0092B-C50C-407E-A947-70E740481C1C}">
                <a14:useLocalDpi xmlns:a14="https://schemas.microsoft.com/office/drawing/2010/main" val="0"/>
              </a:ext>
            </a:extLst>
          </a:blip>
          <a:srcRect l="-1956" r="-1956"/>
          <a:stretch>
            <a:fillRect/>
          </a:stretch>
        </p:blipFill>
        <p:spPr>
          <a:xfrm>
            <a:off x="457200" y="683466"/>
            <a:ext cx="8229600" cy="5491068"/>
          </a:xfrm>
        </p:spPr>
      </p:pic>
    </p:spTree>
    <p:extLst>
      <p:ext uri="{BB962C8B-B14F-4D97-AF65-F5344CB8AC3E}">
        <p14:creationId xmlns:p14="https://schemas.microsoft.com/office/powerpoint/2010/main" val="1777081510"/>
      </p:ext>
    </p:extLst>
  </p:cSld>
  <p:clrMapOvr>
    <a:masterClrMapping/>
  </p:clrMapOvr>
  <p:timing>
    <p:tnLst>
      <p:par>
        <p:cTn id="1" dur="indefinite" restart="never" nodeType="tmRoot"/>
      </p:par>
    </p:tnLst>
  </p:timing>
</p:sld>
</file>

<file path=ppt/slides/slide13.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dirty="0"/>
              <a:t> </a:t>
            </a:r>
          </a:p>
        </p:txBody>
      </p:sp>
      <p:pic>
        <p:nvPicPr>
          <p:cNvPr id="4" name="Content Placeholder 3" descr="eurocrisis.jpg"/>
          <p:cNvPicPr>
            <a:picLocks noGrp="1" noChangeAspect="1"/>
          </p:cNvPicPr>
          <p:nvPr>
            <p:ph idx="1"/>
          </p:nvPr>
        </p:nvPicPr>
        <p:blipFill>
          <a:blip r:embed="rId3">
            <a:extLst>
              <a:ext uri="{28A0092B-C50C-407E-A947-70E740481C1C}">
                <a14:useLocalDpi xmlns:a14="https://schemas.microsoft.com/office/drawing/2010/main" val="0"/>
              </a:ext>
            </a:extLst>
          </a:blip>
          <a:srcRect t="15146" b="15146"/>
          <a:stretch>
            <a:fillRect/>
          </a:stretch>
        </p:blipFill>
        <p:spPr>
          <a:xfrm>
            <a:off x="457200" y="696913"/>
            <a:ext cx="8229600" cy="5429250"/>
          </a:xfrm>
        </p:spPr>
      </p:pic>
    </p:spTree>
    <p:extLst>
      <p:ext uri="{BB962C8B-B14F-4D97-AF65-F5344CB8AC3E}">
        <p14:creationId xmlns:p14="https://schemas.microsoft.com/office/powerpoint/2010/main" val="3144172620"/>
      </p:ext>
    </p:extLst>
  </p:cSld>
  <p:clrMapOvr>
    <a:masterClrMapping/>
  </p:clrMapOvr>
  <p:timing>
    <p:tnLst>
      <p:par>
        <p:cTn id="1" dur="indefinite" restart="never" nodeType="tmRoot"/>
      </p:par>
    </p:tnLst>
  </p:timing>
</p:sld>
</file>

<file path=ppt/slides/slide14.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pic>
        <p:nvPicPr>
          <p:cNvPr id="2" name="Picture 1" descr="e8792cee8c0b1d10320f6a706700cc65.jpg"/>
          <p:cNvPicPr>
            <a:picLocks noChangeAspect="1"/>
          </p:cNvPicPr>
          <p:nvPr/>
        </p:nvPicPr>
        <p:blipFill>
          <a:blip r:embed="rId3">
            <a:extLst>
              <a:ext uri="{28A0092B-C50C-407E-A947-70E740481C1C}">
                <a14:useLocalDpi xmlns:a14="https://schemas.microsoft.com/office/drawing/2010/main" val="0"/>
              </a:ext>
            </a:extLst>
          </a:blip>
          <a:stretch>
            <a:fillRect/>
          </a:stretch>
        </p:blipFill>
        <p:spPr>
          <a:xfrm>
            <a:off x="0" y="364905"/>
            <a:ext cx="9144000" cy="6100763"/>
          </a:xfrm>
          <a:prstGeom prst="rect">
            <a:avLst/>
          </a:prstGeom>
        </p:spPr>
      </p:pic>
    </p:spTree>
    <p:extLst>
      <p:ext uri="{BB962C8B-B14F-4D97-AF65-F5344CB8AC3E}">
        <p14:creationId xmlns:p14="https://schemas.microsoft.com/office/powerpoint/2010/main" val="3810022212"/>
      </p:ext>
    </p:extLst>
  </p:cSld>
  <p:clrMapOvr>
    <a:masterClrMapping/>
  </p:clrMapOvr>
  <p:timing>
    <p:tnLst>
      <p:par>
        <p:cTn id="1" dur="indefinite" restart="never" nodeType="tmRoot"/>
      </p:par>
    </p:tnLst>
  </p:timing>
</p:sld>
</file>

<file path=ppt/slides/slide15.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dirty="0"/>
              <a:t> </a:t>
            </a:r>
          </a:p>
        </p:txBody>
      </p:sp>
      <p:pic>
        <p:nvPicPr>
          <p:cNvPr id="4" name="Content Placeholder 3" descr="ijsbeer-springt.jpg"/>
          <p:cNvPicPr>
            <a:picLocks noGrp="1" noChangeAspect="1"/>
          </p:cNvPicPr>
          <p:nvPr>
            <p:ph idx="1"/>
          </p:nvPr>
        </p:nvPicPr>
        <p:blipFill>
          <a:blip r:embed="rId3">
            <a:extLst>
              <a:ext uri="{28A0092B-C50C-407E-A947-70E740481C1C}">
                <a14:useLocalDpi xmlns:a14="https://schemas.microsoft.com/office/drawing/2010/main" val="0"/>
              </a:ext>
            </a:extLst>
          </a:blip>
          <a:srcRect t="3649" b="3649"/>
          <a:stretch>
            <a:fillRect/>
          </a:stretch>
        </p:blipFill>
        <p:spPr>
          <a:xfrm>
            <a:off x="0" y="395288"/>
            <a:ext cx="9144000" cy="6032500"/>
          </a:xfrm>
        </p:spPr>
      </p:pic>
    </p:spTree>
    <p:extLst>
      <p:ext uri="{BB962C8B-B14F-4D97-AF65-F5344CB8AC3E}">
        <p14:creationId xmlns:p14="https://schemas.microsoft.com/office/powerpoint/2010/main" val="3729334024"/>
      </p:ext>
    </p:extLst>
  </p:cSld>
  <p:clrMapOvr>
    <a:masterClrMapping/>
  </p:clrMapOvr>
  <p:timing>
    <p:tnLst>
      <p:par>
        <p:cTn id="1" dur="indefinite" restart="never" nodeType="tmRoot"/>
      </p:par>
    </p:tnLst>
  </p:timing>
</p:sld>
</file>

<file path=ppt/slides/slide16.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dirty="0"/>
              <a:t> </a:t>
            </a:r>
          </a:p>
        </p:txBody>
      </p:sp>
      <p:pic>
        <p:nvPicPr>
          <p:cNvPr id="4" name="Content Placeholder 3" descr="africa_food_security_15_10665294293.jpg"/>
          <p:cNvPicPr>
            <a:picLocks noGrp="1" noChangeAspect="1"/>
          </p:cNvPicPr>
          <p:nvPr>
            <p:ph idx="1"/>
          </p:nvPr>
        </p:nvPicPr>
        <p:blipFill>
          <a:blip r:embed="rId3">
            <a:extLst>
              <a:ext uri="{28A0092B-C50C-407E-A947-70E740481C1C}">
                <a14:useLocalDpi xmlns:a14="https://schemas.microsoft.com/office/drawing/2010/main" val="0"/>
              </a:ext>
            </a:extLst>
          </a:blip>
          <a:srcRect l="7344" r="7344"/>
          <a:stretch>
            <a:fillRect/>
          </a:stretch>
        </p:blipFill>
        <p:spPr>
          <a:xfrm>
            <a:off x="0" y="395288"/>
            <a:ext cx="9144000" cy="6032500"/>
          </a:xfrm>
        </p:spPr>
      </p:pic>
    </p:spTree>
    <p:extLst>
      <p:ext uri="{BB962C8B-B14F-4D97-AF65-F5344CB8AC3E}">
        <p14:creationId xmlns:p14="https://schemas.microsoft.com/office/powerpoint/2010/main" val="1100250617"/>
      </p:ext>
    </p:extLst>
  </p:cSld>
  <p:clrMapOvr>
    <a:masterClrMapping/>
  </p:clrMapOvr>
  <p:timing>
    <p:tnLst>
      <p:par>
        <p:cTn id="1" dur="indefinite" restart="never" nodeType="tmRoot"/>
      </p:par>
    </p:tnLst>
  </p:timing>
</p:sld>
</file>

<file path=ppt/slides/slide17.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dirty="0"/>
              <a:t> </a:t>
            </a:r>
          </a:p>
        </p:txBody>
      </p:sp>
      <p:pic>
        <p:nvPicPr>
          <p:cNvPr id="4" name="Content Placeholder 3" descr="opec-handhaaft-productieniveau-olie.jpg"/>
          <p:cNvPicPr>
            <a:picLocks noGrp="1" noChangeAspect="1"/>
          </p:cNvPicPr>
          <p:nvPr>
            <p:ph idx="1"/>
          </p:nvPr>
        </p:nvPicPr>
        <p:blipFill>
          <a:blip r:embed="rId3">
            <a:extLst>
              <a:ext uri="{28A0092B-C50C-407E-A947-70E740481C1C}">
                <a14:useLocalDpi xmlns:a14="https://schemas.microsoft.com/office/drawing/2010/main" val="0"/>
              </a:ext>
            </a:extLst>
          </a:blip>
          <a:srcRect l="7368" r="7368"/>
          <a:stretch>
            <a:fillRect/>
          </a:stretch>
        </p:blipFill>
        <p:spPr>
          <a:xfrm>
            <a:off x="-3306" y="393106"/>
            <a:ext cx="9147306" cy="6034681"/>
          </a:xfrm>
        </p:spPr>
      </p:pic>
    </p:spTree>
    <p:extLst>
      <p:ext uri="{BB962C8B-B14F-4D97-AF65-F5344CB8AC3E}">
        <p14:creationId xmlns:p14="https://schemas.microsoft.com/office/powerpoint/2010/main" val="1199474367"/>
      </p:ext>
    </p:extLst>
  </p:cSld>
  <p:clrMapOvr>
    <a:masterClrMapping/>
  </p:clrMapOvr>
  <p:timing>
    <p:tnLst>
      <p:par>
        <p:cTn id="1" dur="indefinite" restart="never" nodeType="tmRoot"/>
      </p:par>
    </p:tnLst>
  </p:timing>
</p:sld>
</file>

<file path=ppt/slides/slide18.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dirty="0"/>
              <a:t> </a:t>
            </a:r>
          </a:p>
        </p:txBody>
      </p:sp>
      <p:pic>
        <p:nvPicPr>
          <p:cNvPr id="4" name="Content Placeholder 3" descr="isis.jpg"/>
          <p:cNvPicPr>
            <a:picLocks noGrp="1" noChangeAspect="1"/>
          </p:cNvPicPr>
          <p:nvPr>
            <p:ph idx="1"/>
          </p:nvPr>
        </p:nvPicPr>
        <p:blipFill>
          <a:blip r:embed="rId3">
            <a:extLst>
              <a:ext uri="{28A0092B-C50C-407E-A947-70E740481C1C}">
                <a14:useLocalDpi xmlns:a14="https://schemas.microsoft.com/office/drawing/2010/main" val="0"/>
              </a:ext>
            </a:extLst>
          </a:blip>
          <a:srcRect l="6184" r="6184"/>
          <a:stretch>
            <a:fillRect/>
          </a:stretch>
        </p:blipFill>
        <p:spPr>
          <a:xfrm>
            <a:off x="0" y="395288"/>
            <a:ext cx="9144000" cy="6032500"/>
          </a:xfrm>
        </p:spPr>
      </p:pic>
    </p:spTree>
    <p:extLst>
      <p:ext uri="{BB962C8B-B14F-4D97-AF65-F5344CB8AC3E}">
        <p14:creationId xmlns:p14="https://schemas.microsoft.com/office/powerpoint/2010/main" val="2996361447"/>
      </p:ext>
    </p:extLst>
  </p:cSld>
  <p:clrMapOvr>
    <a:masterClrMapping/>
  </p:clrMapOvr>
  <p:timing>
    <p:tnLst>
      <p:par>
        <p:cTn id="1" dur="indefinite" restart="never" nodeType="tmRoot"/>
      </p:par>
    </p:tnLst>
  </p:timing>
</p:sld>
</file>

<file path=ppt/slides/slide19.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dirty="0"/>
              <a:t> </a:t>
            </a:r>
          </a:p>
        </p:txBody>
      </p:sp>
      <p:pic>
        <p:nvPicPr>
          <p:cNvPr id="4" name="Content Placeholder 3" descr="ec4d6374-36b0-4cf2-b62e-28d56415ef3e.jpeg"/>
          <p:cNvPicPr>
            <a:picLocks noGrp="1" noChangeAspect="1"/>
          </p:cNvPicPr>
          <p:nvPr>
            <p:ph idx="1"/>
          </p:nvPr>
        </p:nvPicPr>
        <p:blipFill>
          <a:blip r:embed="rId3">
            <a:extLst>
              <a:ext uri="{28A0092B-C50C-407E-A947-70E740481C1C}">
                <a14:useLocalDpi xmlns:a14="https://schemas.microsoft.com/office/drawing/2010/main" val="0"/>
              </a:ext>
            </a:extLst>
          </a:blip>
          <a:srcRect t="6019" b="6019"/>
          <a:stretch>
            <a:fillRect/>
          </a:stretch>
        </p:blipFill>
        <p:spPr>
          <a:xfrm>
            <a:off x="0" y="395288"/>
            <a:ext cx="9144000" cy="6032500"/>
          </a:xfrm>
        </p:spPr>
      </p:pic>
    </p:spTree>
    <p:extLst>
      <p:ext uri="{BB962C8B-B14F-4D97-AF65-F5344CB8AC3E}">
        <p14:creationId xmlns:p14="https://schemas.microsoft.com/office/powerpoint/2010/main" val="703627429"/>
      </p:ext>
    </p:extLst>
  </p:cSld>
  <p:clrMapOvr>
    <a:masterClrMapping/>
  </p:clrMapOvr>
  <p:timing>
    <p:tnLst>
      <p:par>
        <p:cTn id="1" dur="indefinite" restart="never" nodeType="tmRoot"/>
      </p:par>
    </p:tnLst>
  </p:timing>
</p:sld>
</file>

<file path=ppt/slides/slide2.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pic>
        <p:nvPicPr>
          <p:cNvPr id="8" name="Picture 7" descr="ignite-lindsey-36f-1024x682.jpg"/>
          <p:cNvPicPr>
            <a:picLocks noChangeAspect="1"/>
          </p:cNvPicPr>
          <p:nvPr/>
        </p:nvPicPr>
        <p:blipFill rotWithShape="1">
          <a:blip r:embed="rId3">
            <a:extLst>
              <a:ext uri="{28A0092B-C50C-407E-A947-70E740481C1C}">
                <a14:useLocalDpi xmlns:a14="https://schemas.microsoft.com/office/drawing/2010/main" val="0"/>
              </a:ext>
            </a:extLst>
          </a:blip>
          <a:srcRect t="4188" b="8916"/>
          <a:stretch/>
        </p:blipFill>
        <p:spPr>
          <a:xfrm>
            <a:off x="4572000" y="4212000"/>
            <a:ext cx="4572000" cy="2646000"/>
          </a:xfrm>
          <a:prstGeom prst="rect">
            <a:avLst/>
          </a:prstGeom>
        </p:spPr>
      </p:pic>
      <p:pic>
        <p:nvPicPr>
          <p:cNvPr id="4" name="Picture 1036" descr="fotoglijbaan_0002_bewerkt"/>
          <p:cNvPicPr>
            <a:picLocks noChangeAspect="1" noChangeArrowheads="1"/>
          </p:cNvPicPr>
          <p:nvPr/>
        </p:nvPicPr>
        <p:blipFill>
          <a:blip r:embed="rId4" cstate="print"/>
          <a:srcRect/>
          <a:stretch>
            <a:fillRect/>
          </a:stretch>
        </p:blipFill>
        <p:spPr bwMode="auto">
          <a:xfrm>
            <a:off x="7426295" y="116892"/>
            <a:ext cx="1602610" cy="2240341"/>
          </a:xfrm>
          <a:prstGeom prst="rect">
            <a:avLst/>
          </a:prstGeom>
          <a:noFill/>
          <a:ln w="9525">
            <a:noFill/>
            <a:miter lim="800000"/>
            <a:headEnd/>
            <a:tailEnd/>
          </a:ln>
        </p:spPr>
      </p:pic>
      <p:pic>
        <p:nvPicPr>
          <p:cNvPr id="3" name="Picture 2" descr="Politie mini petje.jpg"/>
          <p:cNvPicPr>
            <a:picLocks noChangeAspect="1"/>
          </p:cNvPicPr>
          <p:nvPr/>
        </p:nvPicPr>
        <p:blipFill>
          <a:blip r:embed="rId5">
            <a:extLst>
              <a:ext uri="{28A0092B-C50C-407E-A947-70E740481C1C}">
                <a14:useLocalDpi xmlns:a14="https://schemas.microsoft.com/office/drawing/2010/main" val="0"/>
              </a:ext>
            </a:extLst>
          </a:blip>
          <a:stretch>
            <a:fillRect/>
          </a:stretch>
        </p:blipFill>
        <p:spPr>
          <a:xfrm>
            <a:off x="2025353" y="227047"/>
            <a:ext cx="1617345" cy="1617345"/>
          </a:xfrm>
          <a:prstGeom prst="rect">
            <a:avLst/>
          </a:prstGeom>
        </p:spPr>
      </p:pic>
      <p:pic>
        <p:nvPicPr>
          <p:cNvPr id="6" name="Picture 5" descr="screenhunter_164_oct._08_10.18.jpg"/>
          <p:cNvPicPr>
            <a:picLocks noChangeAspect="1"/>
          </p:cNvPicPr>
          <p:nvPr/>
        </p:nvPicPr>
        <p:blipFill>
          <a:blip r:embed="rId6">
            <a:extLst>
              <a:ext uri="{28A0092B-C50C-407E-A947-70E740481C1C}">
                <a14:useLocalDpi xmlns:a14="https://schemas.microsoft.com/office/drawing/2010/main" val="0"/>
              </a:ext>
            </a:extLst>
          </a:blip>
          <a:stretch>
            <a:fillRect/>
          </a:stretch>
        </p:blipFill>
        <p:spPr>
          <a:xfrm>
            <a:off x="1" y="0"/>
            <a:ext cx="1825143" cy="2071443"/>
          </a:xfrm>
          <a:prstGeom prst="rect">
            <a:avLst/>
          </a:prstGeom>
        </p:spPr>
      </p:pic>
      <p:pic>
        <p:nvPicPr>
          <p:cNvPr id="7" name="Picture 6" descr="thee.JPG"/>
          <p:cNvPicPr>
            <a:picLocks noChangeAspect="1"/>
          </p:cNvPicPr>
          <p:nvPr/>
        </p:nvPicPr>
        <p:blipFill rotWithShape="1">
          <a:blip r:embed="rId7">
            <a:extLst>
              <a:ext uri="{28A0092B-C50C-407E-A947-70E740481C1C}">
                <a14:useLocalDpi xmlns:a14="https://schemas.microsoft.com/office/drawing/2010/main" val="0"/>
              </a:ext>
            </a:extLst>
          </a:blip>
          <a:srcRect t="2992" b="2992"/>
          <a:stretch/>
        </p:blipFill>
        <p:spPr>
          <a:xfrm>
            <a:off x="6440610" y="2448000"/>
            <a:ext cx="2703390" cy="1764000"/>
          </a:xfrm>
          <a:prstGeom prst="rect">
            <a:avLst/>
          </a:prstGeom>
        </p:spPr>
      </p:pic>
      <p:pic>
        <p:nvPicPr>
          <p:cNvPr id="9" name="Picture 8" descr="Toerisme-Veluwe-Wandelen-bos.jpg"/>
          <p:cNvPicPr>
            <a:picLocks noChangeAspect="1"/>
          </p:cNvPicPr>
          <p:nvPr/>
        </p:nvPicPr>
        <p:blipFill rotWithShape="1">
          <a:blip r:embed="rId8">
            <a:extLst>
              <a:ext uri="{28A0092B-C50C-407E-A947-70E740481C1C}">
                <a14:useLocalDpi xmlns:a14="https://schemas.microsoft.com/office/drawing/2010/main" val="0"/>
              </a:ext>
            </a:extLst>
          </a:blip>
          <a:srcRect t="11778"/>
          <a:stretch/>
        </p:blipFill>
        <p:spPr>
          <a:xfrm>
            <a:off x="1" y="4212001"/>
            <a:ext cx="4571999" cy="2646000"/>
          </a:xfrm>
          <a:prstGeom prst="rect">
            <a:avLst/>
          </a:prstGeom>
        </p:spPr>
      </p:pic>
      <p:pic>
        <p:nvPicPr>
          <p:cNvPr id="10" name="Picture 9" descr="aaa4ae2e-18ff-4360-bbf5-1225160317c3.jpeg"/>
          <p:cNvPicPr>
            <a:picLocks noChangeAspect="1"/>
          </p:cNvPicPr>
          <p:nvPr/>
        </p:nvPicPr>
        <p:blipFill>
          <a:blip r:embed="rId9">
            <a:extLst>
              <a:ext uri="{28A0092B-C50C-407E-A947-70E740481C1C}">
                <a14:useLocalDpi xmlns:a14="https://schemas.microsoft.com/office/drawing/2010/main" val="0"/>
              </a:ext>
            </a:extLst>
          </a:blip>
          <a:stretch>
            <a:fillRect/>
          </a:stretch>
        </p:blipFill>
        <p:spPr>
          <a:xfrm>
            <a:off x="0" y="2071444"/>
            <a:ext cx="3813575" cy="2144778"/>
          </a:xfrm>
          <a:prstGeom prst="rect">
            <a:avLst/>
          </a:prstGeom>
        </p:spPr>
      </p:pic>
      <p:pic>
        <p:nvPicPr>
          <p:cNvPr id="11" name="Picture 10" descr="iPhone-want-623x423.jpg"/>
          <p:cNvPicPr>
            <a:picLocks noChangeAspect="1"/>
          </p:cNvPicPr>
          <p:nvPr/>
        </p:nvPicPr>
        <p:blipFill rotWithShape="1">
          <a:blip r:embed="rId10">
            <a:extLst>
              <a:ext uri="{28A0092B-C50C-407E-A947-70E740481C1C}">
                <a14:useLocalDpi xmlns:a14="https://schemas.microsoft.com/office/drawing/2010/main" val="0"/>
              </a:ext>
            </a:extLst>
          </a:blip>
          <a:srcRect b="1104"/>
          <a:stretch/>
        </p:blipFill>
        <p:spPr>
          <a:xfrm>
            <a:off x="3813575" y="2448000"/>
            <a:ext cx="2627035" cy="1764000"/>
          </a:xfrm>
          <a:prstGeom prst="rect">
            <a:avLst/>
          </a:prstGeom>
        </p:spPr>
      </p:pic>
      <p:pic>
        <p:nvPicPr>
          <p:cNvPr id="5" name="Picture 1037" descr="fotohaven_0006_bewerkt"/>
          <p:cNvPicPr>
            <a:picLocks noGrp="1" noChangeAspect="1" noChangeArrowheads="1"/>
          </p:cNvPicPr>
          <p:nvPr>
            <p:ph idx="1"/>
          </p:nvPr>
        </p:nvPicPr>
        <p:blipFill rotWithShape="1">
          <a:blip r:embed="rId11" cstate="print"/>
          <a:srcRect l="7140" t="30" r="712" b="462"/>
          <a:stretch/>
        </p:blipFill>
        <p:spPr bwMode="auto">
          <a:xfrm>
            <a:off x="3813575" y="0"/>
            <a:ext cx="3441804" cy="2448000"/>
          </a:xfrm>
          <a:prstGeom prst="rect">
            <a:avLst/>
          </a:prstGeom>
          <a:noFill/>
          <a:ln w="9525">
            <a:noFill/>
            <a:miter lim="800000"/>
            <a:headEnd/>
            <a:tailEnd/>
          </a:ln>
        </p:spPr>
      </p:pic>
    </p:spTree>
    <p:extLst>
      <p:ext uri="{BB962C8B-B14F-4D97-AF65-F5344CB8AC3E}">
        <p14:creationId xmlns:p14="https://schemas.microsoft.com/office/powerpoint/2010/main" val="3477940066"/>
      </p:ext>
    </p:extLst>
  </p:cSld>
  <p:clrMapOvr>
    <a:masterClrMapping/>
  </p:clrMapOvr>
  <p:timing>
    <p:tnLst>
      <p:par>
        <p:cTn id="1" dur="indefinite" restart="never" nodeType="tmRoot"/>
      </p:par>
    </p:tnLst>
  </p:timing>
</p:sld>
</file>

<file path=ppt/slides/slide20.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dirty="0"/>
              <a:t> </a:t>
            </a:r>
          </a:p>
        </p:txBody>
      </p:sp>
      <p:pic>
        <p:nvPicPr>
          <p:cNvPr id="4" name="Content Placeholder 3" descr="europese-plannen-vluchtelingencrisis.jpg"/>
          <p:cNvPicPr>
            <a:picLocks noGrp="1" noChangeAspect="1"/>
          </p:cNvPicPr>
          <p:nvPr>
            <p:ph idx="1"/>
          </p:nvPr>
        </p:nvPicPr>
        <p:blipFill>
          <a:blip r:embed="rId3">
            <a:extLst>
              <a:ext uri="{28A0092B-C50C-407E-A947-70E740481C1C}">
                <a14:useLocalDpi xmlns:a14="https://schemas.microsoft.com/office/drawing/2010/main" val="0"/>
              </a:ext>
            </a:extLst>
          </a:blip>
          <a:srcRect l="7368" r="7368"/>
          <a:stretch>
            <a:fillRect/>
          </a:stretch>
        </p:blipFill>
        <p:spPr>
          <a:xfrm>
            <a:off x="0" y="395288"/>
            <a:ext cx="9144000" cy="6032500"/>
          </a:xfrm>
        </p:spPr>
      </p:pic>
    </p:spTree>
    <p:extLst>
      <p:ext uri="{BB962C8B-B14F-4D97-AF65-F5344CB8AC3E}">
        <p14:creationId xmlns:p14="https://schemas.microsoft.com/office/powerpoint/2010/main" val="979012084"/>
      </p:ext>
    </p:extLst>
  </p:cSld>
  <p:clrMapOvr>
    <a:masterClrMapping/>
  </p:clrMapOvr>
  <p:timing>
    <p:tnLst>
      <p:par>
        <p:cTn id="1" dur="indefinite" restart="never" nodeType="tmRoot"/>
      </p:par>
    </p:tnLst>
  </p:timing>
</p:sld>
</file>

<file path=ppt/slides/slide21.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pic>
        <p:nvPicPr>
          <p:cNvPr id="2" name="Picture 1" descr="864x486.jpg"/>
          <p:cNvPicPr>
            <a:picLocks noChangeAspect="1"/>
          </p:cNvPicPr>
          <p:nvPr/>
        </p:nvPicPr>
        <p:blipFill>
          <a:blip r:embed="rId2">
            <a:extLst>
              <a:ext uri="{28A0092B-C50C-407E-A947-70E740481C1C}">
                <a14:useLocalDpi xmlns:a14="https://schemas.microsoft.com/office/drawing/2010/main" val="0"/>
              </a:ext>
            </a:extLst>
          </a:blip>
          <a:stretch>
            <a:fillRect/>
          </a:stretch>
        </p:blipFill>
        <p:spPr>
          <a:xfrm>
            <a:off x="0" y="850900"/>
            <a:ext cx="9144000" cy="5143500"/>
          </a:xfrm>
          <a:prstGeom prst="rect">
            <a:avLst/>
          </a:prstGeom>
        </p:spPr>
      </p:pic>
    </p:spTree>
    <p:extLst>
      <p:ext uri="{BB962C8B-B14F-4D97-AF65-F5344CB8AC3E}">
        <p14:creationId xmlns:p14="https://schemas.microsoft.com/office/powerpoint/2010/main" val="3467330597"/>
      </p:ext>
    </p:extLst>
  </p:cSld>
  <p:clrMapOvr>
    <a:masterClrMapping/>
  </p:clrMapOvr>
  <p:timing>
    <p:tnLst>
      <p:par>
        <p:cTn id="1" dur="indefinite" restart="never" nodeType="tmRoot"/>
      </p:par>
    </p:tnLst>
  </p:timing>
</p:sld>
</file>

<file path=ppt/slides/slide22.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dirty="0"/>
              <a:t> </a:t>
            </a:r>
          </a:p>
        </p:txBody>
      </p:sp>
      <p:sp>
        <p:nvSpPr>
          <p:cNvPr id="3" name="Content Placeholder 2"/>
          <p:cNvSpPr>
            <a:spLocks noGrp="1"/>
          </p:cNvSpPr>
          <p:nvPr>
            <p:ph idx="1"/>
          </p:nvPr>
        </p:nvSpPr>
        <p:spPr>
          <a:xfrm>
            <a:off x="504000" y="2700000"/>
            <a:ext cx="8136000" cy="1604473"/>
          </a:xfrm>
        </p:spPr>
        <p:txBody>
          <a:bodyPr>
            <a:normAutofit/>
          </a:bodyPr>
          <a:lstStyle/>
          <a:p>
            <a:pPr marL="0" indent="0" algn="ctr">
              <a:buNone/>
            </a:pPr>
            <a:r>
              <a:rPr lang="nl-NL" sz="8000" b="1" noProof="0" dirty="0"/>
              <a:t>Hoop</a:t>
            </a:r>
          </a:p>
        </p:txBody>
      </p:sp>
    </p:spTree>
    <p:extLst>
      <p:ext uri="{BB962C8B-B14F-4D97-AF65-F5344CB8AC3E}">
        <p14:creationId xmlns:p14="https://schemas.microsoft.com/office/powerpoint/2010/main" val="2657040646"/>
      </p:ext>
    </p:extLst>
  </p:cSld>
  <p:clrMapOvr>
    <a:masterClrMapping/>
  </p:clrMapOvr>
  <p:timing>
    <p:tnLst>
      <p:par>
        <p:cTn id="1" dur="indefinite" restart="never" nodeType="tmRoot"/>
      </p:par>
    </p:tnLst>
  </p:timing>
</p:sld>
</file>

<file path=ppt/slides/slide23.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0" y="432000"/>
            <a:ext cx="8136000" cy="1143000"/>
          </a:xfrm>
        </p:spPr>
        <p:txBody>
          <a:bodyPr anchor="t" anchorCtr="0"/>
          <a:lstStyle/>
          <a:p>
            <a:r>
              <a:rPr lang="nl-NL" b="1" noProof="0" dirty="0"/>
              <a:t>Plastic </a:t>
            </a:r>
            <a:r>
              <a:rPr lang="nl-NL" b="1" noProof="0" dirty="0" err="1"/>
              <a:t>Soup</a:t>
            </a:r>
            <a:r>
              <a:rPr lang="nl-NL" b="1" noProof="0" dirty="0"/>
              <a:t> </a:t>
            </a:r>
          </a:p>
        </p:txBody>
      </p:sp>
      <p:pic>
        <p:nvPicPr>
          <p:cNvPr id="4" name="Content Placeholder 3" descr="PHO61ba6b0e-09ca-11e5-a820-adceeb4c7f2b-805x453.jpg"/>
          <p:cNvPicPr>
            <a:picLocks noGrp="1" noChangeAspect="1"/>
          </p:cNvPicPr>
          <p:nvPr>
            <p:ph idx="1"/>
          </p:nvPr>
        </p:nvPicPr>
        <p:blipFill rotWithShape="1">
          <a:blip r:embed="rId3">
            <a:extLst>
              <a:ext uri="{28A0092B-C50C-407E-A947-70E740481C1C}">
                <a14:useLocalDpi xmlns:a14="https://schemas.microsoft.com/office/drawing/2010/main" val="0"/>
              </a:ext>
            </a:extLst>
          </a:blip>
          <a:srcRect l="168" r="168"/>
          <a:stretch/>
        </p:blipFill>
        <p:spPr>
          <a:xfrm>
            <a:off x="564022" y="1620000"/>
            <a:ext cx="7992000" cy="4512437"/>
          </a:xfrm>
        </p:spPr>
      </p:pic>
    </p:spTree>
    <p:extLst>
      <p:ext uri="{BB962C8B-B14F-4D97-AF65-F5344CB8AC3E}">
        <p14:creationId xmlns:p14="https://schemas.microsoft.com/office/powerpoint/2010/main" val="1859716451"/>
      </p:ext>
    </p:extLst>
  </p:cSld>
  <p:clrMapOvr>
    <a:masterClrMapping/>
  </p:clrMapOvr>
  <p:timing>
    <p:tnLst>
      <p:par>
        <p:cTn id="1" dur="indefinite" restart="never" nodeType="tmRoot"/>
      </p:par>
    </p:tnLst>
  </p:timing>
</p:sld>
</file>

<file path=ppt/slides/slide24.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pic>
        <p:nvPicPr>
          <p:cNvPr id="4" name="Content Placeholder 3" descr="plastic soup.jpeg"/>
          <p:cNvPicPr>
            <a:picLocks noGrp="1" noChangeAspect="1"/>
          </p:cNvPicPr>
          <p:nvPr>
            <p:ph idx="1"/>
          </p:nvPr>
        </p:nvPicPr>
        <p:blipFill rotWithShape="1">
          <a:blip r:embed="rId2">
            <a:extLst>
              <a:ext uri="{28A0092B-C50C-407E-A947-70E740481C1C}">
                <a14:useLocalDpi xmlns:a14="https://schemas.microsoft.com/office/drawing/2010/main" val="0"/>
              </a:ext>
            </a:extLst>
          </a:blip>
          <a:srcRect t="1542" b="136"/>
          <a:stretch/>
        </p:blipFill>
        <p:spPr>
          <a:xfrm>
            <a:off x="576000" y="1188552"/>
            <a:ext cx="7992000" cy="4480895"/>
          </a:xfrm>
        </p:spPr>
      </p:pic>
      <p:sp>
        <p:nvSpPr>
          <p:cNvPr id="5" name="Title 1"/>
          <p:cNvSpPr txBox="1">
            <a:spLocks/>
          </p:cNvSpPr>
          <p:nvPr/>
        </p:nvSpPr>
        <p:spPr>
          <a:xfrm>
            <a:off x="504000" y="432000"/>
            <a:ext cx="8136000" cy="1143000"/>
          </a:xfrm>
          <a:prstGeom prst="rect">
            <a:avLst/>
          </a:prstGeom>
        </p:spPr>
        <p:txBody>
          <a:bodyPr vert="horz" lIns="91440" tIns="45720" rIns="91440" bIns="45720" rtlCol="0" anchor="t" anchorCtr="0">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nl-NL" b="1" dirty="0"/>
          </a:p>
        </p:txBody>
      </p:sp>
    </p:spTree>
    <p:extLst>
      <p:ext uri="{BB962C8B-B14F-4D97-AF65-F5344CB8AC3E}">
        <p14:creationId xmlns:p14="https://schemas.microsoft.com/office/powerpoint/2010/main" val="2688898441"/>
      </p:ext>
    </p:extLst>
  </p:cSld>
  <p:clrMapOvr>
    <a:masterClrMapping/>
  </p:clrMapOvr>
  <p:timing>
    <p:tnLst>
      <p:par>
        <p:cTn id="1" dur="indefinite" restart="never" nodeType="tmRoot"/>
      </p:par>
    </p:tnLst>
  </p:timing>
</p:sld>
</file>

<file path=ppt/slides/slide25.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0" y="432000"/>
            <a:ext cx="8136000" cy="1143000"/>
          </a:xfrm>
        </p:spPr>
        <p:txBody>
          <a:bodyPr anchor="t" anchorCtr="0"/>
          <a:lstStyle/>
          <a:p>
            <a:r>
              <a:rPr lang="nl-NL" b="1" noProof="0" dirty="0" err="1"/>
              <a:t>Thuisafgehaald</a:t>
            </a:r>
            <a:endParaRPr lang="nl-NL" b="1" noProof="0" dirty="0"/>
          </a:p>
        </p:txBody>
      </p:sp>
      <p:pic>
        <p:nvPicPr>
          <p:cNvPr id="4" name="Content Placeholder 3" descr="Thuisafgehaald100000.jpg"/>
          <p:cNvPicPr>
            <a:picLocks noGrp="1" noChangeAspect="1"/>
          </p:cNvPicPr>
          <p:nvPr>
            <p:ph idx="1"/>
          </p:nvPr>
        </p:nvPicPr>
        <p:blipFill rotWithShape="1">
          <a:blip r:embed="rId3">
            <a:extLst>
              <a:ext uri="{28A0092B-C50C-407E-A947-70E740481C1C}">
                <a14:useLocalDpi xmlns:a14="https://schemas.microsoft.com/office/drawing/2010/main" val="0"/>
              </a:ext>
            </a:extLst>
          </a:blip>
          <a:srcRect l="135" r="-98"/>
          <a:stretch/>
        </p:blipFill>
        <p:spPr>
          <a:xfrm>
            <a:off x="931492" y="1620000"/>
            <a:ext cx="7298108" cy="4525963"/>
          </a:xfrm>
        </p:spPr>
      </p:pic>
    </p:spTree>
    <p:extLst>
      <p:ext uri="{BB962C8B-B14F-4D97-AF65-F5344CB8AC3E}">
        <p14:creationId xmlns:p14="https://schemas.microsoft.com/office/powerpoint/2010/main" val="3207295968"/>
      </p:ext>
    </p:extLst>
  </p:cSld>
  <p:clrMapOvr>
    <a:masterClrMapping/>
  </p:clrMapOvr>
  <p:timing>
    <p:tnLst>
      <p:par>
        <p:cTn id="1" dur="indefinite" restart="never" nodeType="tmRoot"/>
      </p:par>
    </p:tnLst>
  </p:timing>
</p:sld>
</file>

<file path=ppt/slides/slide26.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dirty="0"/>
              <a:t> </a:t>
            </a:r>
          </a:p>
        </p:txBody>
      </p:sp>
      <p:pic>
        <p:nvPicPr>
          <p:cNvPr id="3" name="Picture 2" descr="media_xll_2924308.jpg"/>
          <p:cNvPicPr>
            <a:picLocks noChangeAspect="1"/>
          </p:cNvPicPr>
          <p:nvPr/>
        </p:nvPicPr>
        <p:blipFill>
          <a:blip r:embed="rId3">
            <a:extLst>
              <a:ext uri="{28A0092B-C50C-407E-A947-70E740481C1C}">
                <a14:useLocalDpi xmlns:a14="https://schemas.microsoft.com/office/drawing/2010/main" val="0"/>
              </a:ext>
            </a:extLst>
          </a:blip>
          <a:stretch>
            <a:fillRect/>
          </a:stretch>
        </p:blipFill>
        <p:spPr>
          <a:xfrm>
            <a:off x="936000" y="1375735"/>
            <a:ext cx="7272000" cy="4106529"/>
          </a:xfrm>
          <a:prstGeom prst="rect">
            <a:avLst/>
          </a:prstGeom>
        </p:spPr>
      </p:pic>
    </p:spTree>
    <p:extLst>
      <p:ext uri="{BB962C8B-B14F-4D97-AF65-F5344CB8AC3E}">
        <p14:creationId xmlns:p14="https://schemas.microsoft.com/office/powerpoint/2010/main" val="1424818679"/>
      </p:ext>
    </p:extLst>
  </p:cSld>
  <p:clrMapOvr>
    <a:masterClrMapping/>
  </p:clrMapOvr>
  <p:timing>
    <p:tnLst>
      <p:par>
        <p:cTn id="1" dur="indefinite" restart="never" nodeType="tmRoot"/>
      </p:par>
    </p:tnLst>
  </p:timing>
</p:sld>
</file>

<file path=ppt/slides/slide27.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0" y="432000"/>
            <a:ext cx="8136000" cy="849869"/>
          </a:xfrm>
        </p:spPr>
        <p:txBody>
          <a:bodyPr anchor="t" anchorCtr="0"/>
          <a:lstStyle/>
          <a:p>
            <a:r>
              <a:rPr lang="nl-NL" b="1" noProof="0" dirty="0"/>
              <a:t>Hulp aan Vluchtelingen</a:t>
            </a:r>
          </a:p>
        </p:txBody>
      </p:sp>
      <p:pic>
        <p:nvPicPr>
          <p:cNvPr id="5" name="Content Placeholder 4" descr="1708nncoverbinnen2.jpg"/>
          <p:cNvPicPr>
            <a:picLocks noGrp="1" noChangeAspect="1"/>
          </p:cNvPicPr>
          <p:nvPr>
            <p:ph idx="1"/>
          </p:nvPr>
        </p:nvPicPr>
        <p:blipFill rotWithShape="1">
          <a:blip r:embed="rId3">
            <a:extLst>
              <a:ext uri="{28A0092B-C50C-407E-A947-70E740481C1C}">
                <a14:useLocalDpi xmlns:a14="https://schemas.microsoft.com/office/drawing/2010/main" val="0"/>
              </a:ext>
            </a:extLst>
          </a:blip>
          <a:srcRect l="365" r="-13"/>
          <a:stretch/>
        </p:blipFill>
        <p:spPr>
          <a:xfrm>
            <a:off x="1192138" y="1620000"/>
            <a:ext cx="6759723" cy="4525963"/>
          </a:xfrm>
        </p:spPr>
      </p:pic>
    </p:spTree>
    <p:extLst>
      <p:ext uri="{BB962C8B-B14F-4D97-AF65-F5344CB8AC3E}">
        <p14:creationId xmlns:p14="https://schemas.microsoft.com/office/powerpoint/2010/main" val="162724714"/>
      </p:ext>
    </p:extLst>
  </p:cSld>
  <p:clrMapOvr>
    <a:masterClrMapping/>
  </p:clrMapOvr>
  <p:timing>
    <p:tnLst>
      <p:par>
        <p:cTn id="1" dur="indefinite" restart="never" nodeType="tmRoot"/>
      </p:par>
    </p:tnLst>
  </p:timing>
</p:sld>
</file>

<file path=ppt/slides/slide28.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pic>
        <p:nvPicPr>
          <p:cNvPr id="4" name="Content Placeholder 3" descr="101195.JPG"/>
          <p:cNvPicPr>
            <a:picLocks noGrp="1" noChangeAspect="1"/>
          </p:cNvPicPr>
          <p:nvPr>
            <p:ph idx="1"/>
          </p:nvPr>
        </p:nvPicPr>
        <p:blipFill rotWithShape="1">
          <a:blip r:embed="rId3">
            <a:extLst>
              <a:ext uri="{28A0092B-C50C-407E-A947-70E740481C1C}">
                <a14:useLocalDpi xmlns:a14="https://schemas.microsoft.com/office/drawing/2010/main" val="0"/>
              </a:ext>
            </a:extLst>
          </a:blip>
          <a:srcRect l="165" r="83"/>
          <a:stretch/>
        </p:blipFill>
        <p:spPr>
          <a:xfrm>
            <a:off x="576000" y="768849"/>
            <a:ext cx="7992000" cy="5320301"/>
          </a:xfrm>
        </p:spPr>
      </p:pic>
    </p:spTree>
    <p:extLst>
      <p:ext uri="{BB962C8B-B14F-4D97-AF65-F5344CB8AC3E}">
        <p14:creationId xmlns:p14="https://schemas.microsoft.com/office/powerpoint/2010/main" val="3395921248"/>
      </p:ext>
    </p:extLst>
  </p:cSld>
  <p:clrMapOvr>
    <a:masterClrMapping/>
  </p:clrMapOvr>
  <p:timing>
    <p:tnLst>
      <p:par>
        <p:cTn id="1" dur="indefinite" restart="never" nodeType="tmRoot"/>
      </p:par>
    </p:tnLst>
  </p:timing>
</p:sld>
</file>

<file path=ppt/slides/slide29.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pic>
        <p:nvPicPr>
          <p:cNvPr id="2" name="Picture 1" descr="utrechtonthaasten.jpg"/>
          <p:cNvPicPr>
            <a:picLocks noChangeAspect="1"/>
          </p:cNvPicPr>
          <p:nvPr/>
        </p:nvPicPr>
        <p:blipFill>
          <a:blip r:embed="rId3">
            <a:extLst>
              <a:ext uri="{28A0092B-C50C-407E-A947-70E740481C1C}">
                <a14:useLocalDpi xmlns:a14="https://schemas.microsoft.com/office/drawing/2010/main" val="0"/>
              </a:ext>
            </a:extLst>
          </a:blip>
          <a:stretch>
            <a:fillRect/>
          </a:stretch>
        </p:blipFill>
        <p:spPr>
          <a:xfrm>
            <a:off x="0" y="571500"/>
            <a:ext cx="9144000" cy="5715000"/>
          </a:xfrm>
          <a:prstGeom prst="rect">
            <a:avLst/>
          </a:prstGeom>
        </p:spPr>
      </p:pic>
    </p:spTree>
    <p:extLst>
      <p:ext uri="{BB962C8B-B14F-4D97-AF65-F5344CB8AC3E}">
        <p14:creationId xmlns:p14="https://schemas.microsoft.com/office/powerpoint/2010/main" val="2321138717"/>
      </p:ext>
    </p:extLst>
  </p:cSld>
  <p:clrMapOvr>
    <a:masterClrMapping/>
  </p:clrMapOvr>
  <p:timing>
    <p:tnLst>
      <p:par>
        <p:cTn id="1" dur="indefinite" restart="never" nodeType="tmRoot"/>
      </p:par>
    </p:tnLst>
  </p:timing>
</p:sld>
</file>

<file path=ppt/slides/slide3.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err="1"/>
              <a:t>Culturele</a:t>
            </a:r>
            <a:r>
              <a:rPr lang="en-US" dirty="0"/>
              <a:t> </a:t>
            </a:r>
            <a:r>
              <a:rPr lang="en-US" dirty="0" err="1"/>
              <a:t>bewustwording</a:t>
            </a:r>
            <a:r>
              <a:rPr lang="en-US" dirty="0"/>
              <a:t> en </a:t>
            </a:r>
            <a:r>
              <a:rPr lang="en-US" dirty="0" err="1"/>
              <a:t>transformatie</a:t>
            </a:r>
            <a:endParaRPr lang="en-US" dirty="0"/>
          </a:p>
        </p:txBody>
      </p:sp>
      <p:sp>
        <p:nvSpPr>
          <p:cNvPr id="5" name="Content Placeholder 4"/>
          <p:cNvSpPr>
            <a:spLocks noGrp="1"/>
          </p:cNvSpPr>
          <p:nvPr>
            <p:ph sz="half" idx="1"/>
          </p:nvPr>
        </p:nvSpPr>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err="1"/>
              <a:t>FemaleFactor</a:t>
            </a:r>
            <a:r>
              <a:rPr lang="en-US" dirty="0"/>
              <a:t> </a:t>
            </a:r>
          </a:p>
          <a:p>
            <a:r>
              <a:rPr lang="en-US" dirty="0" err="1"/>
              <a:t>Sinds</a:t>
            </a:r>
            <a:r>
              <a:rPr lang="en-US" dirty="0"/>
              <a:t> 2006</a:t>
            </a:r>
          </a:p>
        </p:txBody>
      </p:sp>
      <p:sp>
        <p:nvSpPr>
          <p:cNvPr id="6" name="Content Placeholder 5"/>
          <p:cNvSpPr>
            <a:spLocks noGrp="1"/>
          </p:cNvSpPr>
          <p:nvPr>
            <p:ph sz="half" idx="2"/>
          </p:nvPr>
        </p:nvSpPr>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err="1"/>
              <a:t>Inspiratiehuis</a:t>
            </a:r>
            <a:r>
              <a:rPr lang="en-US" dirty="0"/>
              <a:t> </a:t>
            </a:r>
          </a:p>
          <a:p>
            <a:r>
              <a:rPr lang="en-US" dirty="0" err="1"/>
              <a:t>Sinds</a:t>
            </a:r>
            <a:r>
              <a:rPr lang="en-US" dirty="0"/>
              <a:t> 2016</a:t>
            </a:r>
          </a:p>
        </p:txBody>
      </p:sp>
      <p:pic>
        <p:nvPicPr>
          <p:cNvPr id="9" name="Picture 8" descr="FF_bol-3650.png"/>
          <p:cNvPicPr>
            <a:picLocks noChangeAspect="1"/>
          </p:cNvPicPr>
          <p:nvPr/>
        </p:nvPicPr>
        <p:blipFill>
          <a:blip r:embed="rId2">
            <a:extLst>
              <a:ext uri="{28A0092B-C50C-407E-A947-70E740481C1C}">
                <a14:useLocalDpi xmlns:a14="https://schemas.microsoft.com/office/drawing/2010/main" val="0"/>
              </a:ext>
            </a:extLst>
          </a:blip>
          <a:stretch>
            <a:fillRect/>
          </a:stretch>
        </p:blipFill>
        <p:spPr>
          <a:xfrm>
            <a:off x="444500" y="1905000"/>
            <a:ext cx="3384550" cy="2707640"/>
          </a:xfrm>
          <a:prstGeom prst="rect">
            <a:avLst/>
          </a:prstGeom>
        </p:spPr>
      </p:pic>
      <p:pic>
        <p:nvPicPr>
          <p:cNvPr id="10" name="Picture 9" descr="house-of-inspiration-2-klein.jpg"/>
          <p:cNvPicPr>
            <a:picLocks noChangeAspect="1"/>
          </p:cNvPicPr>
          <p:nvPr/>
        </p:nvPicPr>
        <p:blipFill>
          <a:blip r:embed="rId3">
            <a:extLst>
              <a:ext uri="{28A0092B-C50C-407E-A947-70E740481C1C}">
                <a14:useLocalDpi xmlns:a14="https://schemas.microsoft.com/office/drawing/2010/main" val="0"/>
              </a:ext>
            </a:extLst>
          </a:blip>
          <a:stretch>
            <a:fillRect/>
          </a:stretch>
        </p:blipFill>
        <p:spPr>
          <a:xfrm>
            <a:off x="5033817" y="2072408"/>
            <a:ext cx="3287357" cy="2540231"/>
          </a:xfrm>
          <a:prstGeom prst="rect">
            <a:avLst/>
          </a:prstGeom>
        </p:spPr>
      </p:pic>
    </p:spTree>
    <p:extLst>
      <p:ext uri="{BB962C8B-B14F-4D97-AF65-F5344CB8AC3E}">
        <p14:creationId xmlns:p14="https://schemas.microsoft.com/office/powerpoint/2010/main" val="1693984822"/>
      </p:ext>
    </p:extLst>
  </p:cSld>
  <p:clrMapOvr>
    <a:masterClrMapping/>
  </p:clrMapOvr>
  <p:timing>
    <p:tnLst>
      <p:par>
        <p:cTn id="1" dur="indefinite" restart="never" nodeType="tmRoot"/>
      </p:par>
    </p:tnLst>
  </p:timing>
</p:sld>
</file>

<file path=ppt/slides/slide30.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dirty="0"/>
              <a:t> </a:t>
            </a:r>
          </a:p>
        </p:txBody>
      </p:sp>
      <p:sp>
        <p:nvSpPr>
          <p:cNvPr id="3" name="Content Placeholder 2"/>
          <p:cNvSpPr>
            <a:spLocks noGrp="1"/>
          </p:cNvSpPr>
          <p:nvPr>
            <p:ph idx="1"/>
          </p:nvPr>
        </p:nvSpPr>
        <p:spPr>
          <a:xfrm>
            <a:off x="457200" y="920157"/>
            <a:ext cx="8229600" cy="5019170"/>
          </a:xfrm>
        </p:spPr>
        <p:txBody>
          <a:bodyPr anchor="ctr">
            <a:normAutofit/>
          </a:bodyPr>
          <a:lstStyle/>
          <a:p>
            <a:pPr marL="0" indent="0" algn="ctr">
              <a:lnSpc>
                <a:spcPct val="80000"/>
              </a:lnSpc>
              <a:buNone/>
            </a:pPr>
            <a:r>
              <a:rPr lang="nl-NL" sz="8000" noProof="0" dirty="0"/>
              <a:t>Kunnen we het </a:t>
            </a:r>
            <a:r>
              <a:rPr lang="nl-NL" sz="8000" noProof="0" dirty="0">
                <a:solidFill>
                  <a:srgbClr val="FF0000"/>
                </a:solidFill>
              </a:rPr>
              <a:t>heden</a:t>
            </a:r>
            <a:r>
              <a:rPr lang="nl-NL" sz="8000" noProof="0" dirty="0"/>
              <a:t> begrijpen als we naar ons </a:t>
            </a:r>
            <a:r>
              <a:rPr lang="nl-NL" sz="8000" noProof="0" dirty="0">
                <a:solidFill>
                  <a:srgbClr val="FF0000"/>
                </a:solidFill>
              </a:rPr>
              <a:t>verleden</a:t>
            </a:r>
            <a:r>
              <a:rPr lang="nl-NL" sz="8000" noProof="0" dirty="0"/>
              <a:t> kijken? </a:t>
            </a:r>
          </a:p>
        </p:txBody>
      </p:sp>
    </p:spTree>
    <p:extLst>
      <p:ext uri="{BB962C8B-B14F-4D97-AF65-F5344CB8AC3E}">
        <p14:creationId xmlns:p14="https://schemas.microsoft.com/office/powerpoint/2010/main" val="3173565091"/>
      </p:ext>
    </p:extLst>
  </p:cSld>
  <p:clrMapOvr>
    <a:masterClrMapping/>
  </p:clrMapOvr>
  <p:timing>
    <p:tnLst>
      <p:par>
        <p:cTn id="1" dur="indefinite" restart="never" nodeType="tmRoot"/>
      </p:par>
    </p:tnLst>
  </p:timing>
</p:sld>
</file>

<file path=ppt/slides/slide31.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pic>
        <p:nvPicPr>
          <p:cNvPr id="4" name="Picture 3" descr="IMG_2289.JPG"/>
          <p:cNvPicPr>
            <a:picLocks noChangeAspect="1"/>
          </p:cNvPicPr>
          <p:nvPr/>
        </p:nvPicPr>
        <p:blipFill>
          <a:blip r:embed="rId2">
            <a:extLst>
              <a:ext uri="{28A0092B-C50C-407E-A947-70E740481C1C}">
                <a14:useLocalDpi xmlns:a14="https://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schemas.microsoft.com/office/powerpoint/2010/main" val="690883503"/>
      </p:ext>
    </p:extLst>
  </p:cSld>
  <p:clrMapOvr>
    <a:masterClrMapping/>
  </p:clrMapOvr>
  <p:timing>
    <p:tnLst>
      <p:par>
        <p:cTn id="1" dur="indefinite" restart="never" nodeType="tmRoot"/>
      </p:par>
    </p:tnLst>
  </p:timing>
</p:sld>
</file>

<file path=ppt/slides/slide32.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pic>
        <p:nvPicPr>
          <p:cNvPr id="6" name="Content Placeholder 5" descr="VenusWillendorf.jpg"/>
          <p:cNvPicPr>
            <a:picLocks noGrp="1" noChangeAspect="1"/>
          </p:cNvPicPr>
          <p:nvPr>
            <p:ph idx="1"/>
          </p:nvPr>
        </p:nvPicPr>
        <p:blipFill rotWithShape="1">
          <a:blip r:embed="rId3">
            <a:extLst>
              <a:ext uri="{28A0092B-C50C-407E-A947-70E740481C1C}">
                <a14:useLocalDpi xmlns:a14="https://schemas.microsoft.com/office/drawing/2010/main" val="0"/>
              </a:ext>
            </a:extLst>
          </a:blip>
          <a:srcRect l="20949" r="18750"/>
          <a:stretch/>
        </p:blipFill>
        <p:spPr>
          <a:xfrm>
            <a:off x="0" y="0"/>
            <a:ext cx="4135438" cy="6858000"/>
          </a:xfrm>
        </p:spPr>
      </p:pic>
      <p:sp>
        <p:nvSpPr>
          <p:cNvPr id="4" name="Content Placeholder 2"/>
          <p:cNvSpPr txBox="1">
            <a:spLocks/>
          </p:cNvSpPr>
          <p:nvPr/>
        </p:nvSpPr>
        <p:spPr>
          <a:xfrm>
            <a:off x="4140000" y="407178"/>
            <a:ext cx="5004000" cy="6043644"/>
          </a:xfrm>
          <a:prstGeom prst="rect">
            <a:avLst/>
          </a:prstGeom>
        </p:spPr>
        <p:txBody>
          <a:bodyPr vert="horz" lIns="91440" tIns="45720" rIns="91440" bIns="45720" rtlCol="0" anchor="ctr" anchorCtr="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spcBef>
                <a:spcPts val="0"/>
              </a:spcBef>
              <a:buNone/>
            </a:pPr>
            <a:r>
              <a:rPr lang="nl-NL" sz="8000" b="1" dirty="0" err="1"/>
              <a:t>Prehistorie</a:t>
            </a:r>
            <a:r>
              <a:rPr lang="nl-NL" sz="8000" b="1" spc="-250" dirty="0" err="1"/>
              <a:t>Venuskunst</a:t>
            </a:r>
            <a:endParaRPr lang="nl-NL" sz="8000" b="1" spc="-250" dirty="0"/>
          </a:p>
          <a:p>
            <a:pPr marL="0" indent="0" algn="ctr">
              <a:spcBef>
                <a:spcPts val="0"/>
              </a:spcBef>
              <a:buNone/>
            </a:pPr>
            <a:r>
              <a:rPr lang="nl-NL" sz="4800" dirty="0"/>
              <a:t>25.000  </a:t>
            </a:r>
          </a:p>
          <a:p>
            <a:pPr marL="0" indent="0" algn="ctr">
              <a:spcBef>
                <a:spcPts val="0"/>
              </a:spcBef>
              <a:buFont typeface="Arial"/>
              <a:buNone/>
            </a:pPr>
            <a:r>
              <a:rPr lang="nl-NL" sz="4800" dirty="0"/>
              <a:t>voor Christus</a:t>
            </a:r>
          </a:p>
        </p:txBody>
      </p:sp>
    </p:spTree>
    <p:extLst>
      <p:ext uri="{BB962C8B-B14F-4D97-AF65-F5344CB8AC3E}">
        <p14:creationId xmlns:p14="https://schemas.microsoft.com/office/powerpoint/2010/main" val="1733721871"/>
      </p:ext>
    </p:extLst>
  </p:cSld>
  <p:clrMapOvr>
    <a:masterClrMapping/>
  </p:clrMapOvr>
  <p:timing>
    <p:tnLst>
      <p:par>
        <p:cTn id="1" dur="indefinite" restart="never" nodeType="tmRoot"/>
      </p:par>
    </p:tnLst>
  </p:timing>
</p:sld>
</file>

<file path=ppt/slides/slide33.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0" y="432000"/>
            <a:ext cx="8136000" cy="866961"/>
          </a:xfrm>
        </p:spPr>
        <p:txBody>
          <a:bodyPr anchor="t" anchorCtr="0">
            <a:normAutofit/>
          </a:bodyPr>
          <a:lstStyle/>
          <a:p>
            <a:r>
              <a:rPr lang="nl-NL" b="1" noProof="0" dirty="0"/>
              <a:t>Invasies Indo – Europeanen </a:t>
            </a:r>
          </a:p>
        </p:txBody>
      </p:sp>
      <p:sp>
        <p:nvSpPr>
          <p:cNvPr id="3" name="Content Placeholder 2"/>
          <p:cNvSpPr>
            <a:spLocks noGrp="1"/>
          </p:cNvSpPr>
          <p:nvPr>
            <p:ph idx="1"/>
          </p:nvPr>
        </p:nvSpPr>
        <p:spPr>
          <a:xfrm>
            <a:off x="972000" y="4752000"/>
            <a:ext cx="7703518" cy="1640793"/>
          </a:xfrm>
        </p:spPr>
        <p:txBody>
          <a:bodyPr>
            <a:noAutofit/>
          </a:bodyPr>
          <a:lstStyle/>
          <a:p>
            <a:r>
              <a:rPr lang="nl-NL" noProof="0" dirty="0"/>
              <a:t>Omstreeks 2400 voor Christus </a:t>
            </a:r>
          </a:p>
          <a:p>
            <a:r>
              <a:rPr lang="nl-NL" noProof="0" dirty="0"/>
              <a:t>Patriarchale, </a:t>
            </a:r>
            <a:r>
              <a:rPr lang="nl-NL" noProof="0" dirty="0" err="1"/>
              <a:t>hierarchische</a:t>
            </a:r>
            <a:r>
              <a:rPr lang="nl-NL" noProof="0" dirty="0"/>
              <a:t> samenlevingen met één mannelijke god</a:t>
            </a:r>
          </a:p>
        </p:txBody>
      </p:sp>
      <p:pic>
        <p:nvPicPr>
          <p:cNvPr id="4" name="Picture 3" descr="IE_expansion.png"/>
          <p:cNvPicPr>
            <a:picLocks noChangeAspect="1"/>
          </p:cNvPicPr>
          <p:nvPr/>
        </p:nvPicPr>
        <p:blipFill>
          <a:blip r:embed="rId3">
            <a:extLst>
              <a:ext uri="{28A0092B-C50C-407E-A947-70E740481C1C}">
                <a14:useLocalDpi xmlns:a14="https://schemas.microsoft.com/office/drawing/2010/main" val="0"/>
              </a:ext>
            </a:extLst>
          </a:blip>
          <a:stretch>
            <a:fillRect/>
          </a:stretch>
        </p:blipFill>
        <p:spPr>
          <a:xfrm>
            <a:off x="1578977" y="1620000"/>
            <a:ext cx="5961141" cy="2925591"/>
          </a:xfrm>
          <a:prstGeom prst="rect">
            <a:avLst/>
          </a:prstGeom>
        </p:spPr>
      </p:pic>
    </p:spTree>
    <p:extLst>
      <p:ext uri="{BB962C8B-B14F-4D97-AF65-F5344CB8AC3E}">
        <p14:creationId xmlns:p14="https://schemas.microsoft.com/office/powerpoint/2010/main" val="1039289439"/>
      </p:ext>
    </p:extLst>
  </p:cSld>
  <p:clrMapOvr>
    <a:masterClrMapping/>
  </p:clrMapOvr>
  <p:timing>
    <p:tnLst>
      <p:par>
        <p:cTn id="1" dur="indefinite" restart="never" nodeType="tmRoot"/>
      </p:par>
    </p:tnLst>
  </p:timing>
</p:sld>
</file>

<file path=ppt/slides/slide34.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0" y="432000"/>
            <a:ext cx="8136000" cy="1143000"/>
          </a:xfrm>
        </p:spPr>
        <p:txBody>
          <a:bodyPr anchor="t">
            <a:normAutofit/>
          </a:bodyPr>
          <a:lstStyle/>
          <a:p>
            <a:r>
              <a:rPr lang="nl-NL" b="1" noProof="0" dirty="0"/>
              <a:t>17e Eeuw: Gouden Eeuw </a:t>
            </a:r>
          </a:p>
        </p:txBody>
      </p:sp>
      <p:sp>
        <p:nvSpPr>
          <p:cNvPr id="3" name="Content Placeholder 2"/>
          <p:cNvSpPr>
            <a:spLocks noGrp="1"/>
          </p:cNvSpPr>
          <p:nvPr>
            <p:ph idx="1"/>
          </p:nvPr>
        </p:nvSpPr>
        <p:spPr>
          <a:xfrm>
            <a:off x="983282" y="5305460"/>
            <a:ext cx="7703518" cy="1162228"/>
          </a:xfrm>
        </p:spPr>
        <p:txBody>
          <a:bodyPr>
            <a:normAutofit fontScale="92500"/>
          </a:bodyPr>
          <a:lstStyle/>
          <a:p>
            <a:pPr marL="0" indent="0">
              <a:buNone/>
            </a:pPr>
            <a:r>
              <a:rPr lang="nl-NL" noProof="0" dirty="0"/>
              <a:t>Wie zijn onze helden? Welke verhalen vertellen we elkaar en verheerlijken we als samenleving ?</a:t>
            </a:r>
          </a:p>
        </p:txBody>
      </p:sp>
      <p:pic>
        <p:nvPicPr>
          <p:cNvPr id="5" name="Picture 4" descr="ac58id8l2.jpg"/>
          <p:cNvPicPr>
            <a:picLocks noChangeAspect="1"/>
          </p:cNvPicPr>
          <p:nvPr/>
        </p:nvPicPr>
        <p:blipFill>
          <a:blip r:embed="rId3">
            <a:extLst>
              <a:ext uri="{28A0092B-C50C-407E-A947-70E740481C1C}">
                <a14:useLocalDpi xmlns:a14="https://schemas.microsoft.com/office/drawing/2010/main" val="0"/>
              </a:ext>
            </a:extLst>
          </a:blip>
          <a:stretch>
            <a:fillRect/>
          </a:stretch>
        </p:blipFill>
        <p:spPr>
          <a:xfrm>
            <a:off x="1651000" y="1620000"/>
            <a:ext cx="5842000" cy="3505200"/>
          </a:xfrm>
          <a:prstGeom prst="rect">
            <a:avLst/>
          </a:prstGeom>
        </p:spPr>
      </p:pic>
    </p:spTree>
    <p:extLst>
      <p:ext uri="{BB962C8B-B14F-4D97-AF65-F5344CB8AC3E}">
        <p14:creationId xmlns:p14="https://schemas.microsoft.com/office/powerpoint/2010/main" val="938588491"/>
      </p:ext>
    </p:extLst>
  </p:cSld>
  <p:clrMapOvr>
    <a:masterClrMapping/>
  </p:clrMapOvr>
  <p:timing>
    <p:tnLst>
      <p:par>
        <p:cTn id="1" dur="indefinite" restart="never" nodeType="tmRoot"/>
      </p:par>
    </p:tnLst>
  </p:timing>
</p:sld>
</file>

<file path=ppt/slides/slide35.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dirty="0"/>
              <a:t> </a:t>
            </a:r>
          </a:p>
        </p:txBody>
      </p:sp>
      <p:sp>
        <p:nvSpPr>
          <p:cNvPr id="4" name="Content Placeholder 2"/>
          <p:cNvSpPr txBox="1">
            <a:spLocks/>
          </p:cNvSpPr>
          <p:nvPr/>
        </p:nvSpPr>
        <p:spPr>
          <a:xfrm>
            <a:off x="504000" y="554181"/>
            <a:ext cx="8136000" cy="492990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nl-NL" sz="8000" b="1" dirty="0"/>
              <a:t>Geschiedenis </a:t>
            </a:r>
          </a:p>
          <a:p>
            <a:pPr marL="0" indent="0" algn="ctr">
              <a:buNone/>
            </a:pPr>
            <a:r>
              <a:rPr lang="nl-NL" sz="8000" b="1" dirty="0"/>
              <a:t>=</a:t>
            </a:r>
          </a:p>
          <a:p>
            <a:pPr marL="0" indent="0" algn="ctr">
              <a:buNone/>
            </a:pPr>
            <a:r>
              <a:rPr lang="en-US" sz="8000" b="1" dirty="0"/>
              <a:t>B</a:t>
            </a:r>
            <a:r>
              <a:rPr lang="nl-NL" sz="8000" b="1" dirty="0" err="1"/>
              <a:t>ewustzijn</a:t>
            </a:r>
            <a:r>
              <a:rPr lang="nl-NL" sz="8000" b="1" dirty="0"/>
              <a:t> </a:t>
            </a:r>
          </a:p>
        </p:txBody>
      </p:sp>
    </p:spTree>
    <p:extLst>
      <p:ext uri="{BB962C8B-B14F-4D97-AF65-F5344CB8AC3E}">
        <p14:creationId xmlns:p14="https://schemas.microsoft.com/office/powerpoint/2010/main" val="1045609347"/>
      </p:ext>
    </p:extLst>
  </p:cSld>
  <p:clrMapOvr>
    <a:masterClrMapping/>
  </p:clrMapOvr>
  <p:timing>
    <p:tnLst>
      <p:par>
        <p:cTn id="1" dur="indefinite" restart="never" nodeType="tmRoot"/>
      </p:par>
    </p:tnLst>
  </p:timing>
</p:sld>
</file>

<file path=ppt/slides/slide36.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274637"/>
            <a:ext cx="8229600" cy="3777817"/>
          </a:xfrm>
        </p:spPr>
        <p:txBody>
          <a:bodyPr>
            <a:normAutofit/>
          </a:bodyPr>
          <a:lstStyle/>
          <a:p>
            <a:r>
              <a:rPr lang="en-US" dirty="0" err="1"/>
              <a:t>Beschaving</a:t>
            </a:r>
            <a:r>
              <a:rPr lang="en-US" dirty="0"/>
              <a:t> der </a:t>
            </a:r>
            <a:r>
              <a:rPr lang="en-US" dirty="0" err="1"/>
              <a:t>Seksen</a:t>
            </a:r>
            <a:r>
              <a:rPr lang="en-US" dirty="0"/>
              <a:t> </a:t>
            </a:r>
            <a:br>
              <a:rPr lang="en-US" dirty="0"/>
            </a:br>
            <a:r>
              <a:rPr lang="en-US" dirty="0"/>
              <a:t/>
            </a:r>
            <a:br>
              <a:rPr lang="en-US" dirty="0"/>
            </a:br>
            <a:r>
              <a:rPr lang="en-US" dirty="0"/>
              <a:t/>
            </a:r>
            <a:br>
              <a:rPr lang="en-US" dirty="0"/>
            </a:br>
            <a:r>
              <a:rPr lang="en-US" dirty="0"/>
              <a:t> </a:t>
            </a:r>
          </a:p>
        </p:txBody>
      </p:sp>
      <p:graphicFrame>
        <p:nvGraphicFramePr>
          <p:cNvPr id="11" name="Table 10"/>
          <p:cNvGraphicFramePr>
            <a:graphicFrameLocks noGrp="1"/>
          </p:cNvGraphicFramePr>
          <p:nvPr>
            <p:extLst>
              <p:ext uri="{D42A27DB-BD31-4B8C-83A1-F6EECF244321}">
                <p14:modId xmlns:p14="https://schemas.microsoft.com/office/powerpoint/2010/main" val="2119416320"/>
              </p:ext>
            </p:extLst>
          </p:nvPr>
        </p:nvGraphicFramePr>
        <p:xfrm>
          <a:off x="1524000" y="1870366"/>
          <a:ext cx="6096000" cy="4272255"/>
        </p:xfrm>
        <a:graphic>
          <a:graphicData uri="https://schemas.openxmlformats.org/drawingml/2006/table">
            <a:tbl>
              <a:tblPr firstRow="1" bandRow="1">
                <a:tableStyleId>{8EC20E35-A176-4012-BC5E-935CFFF8708E}</a:tableStyleId>
              </a:tblPr>
              <a:tblGrid>
                <a:gridCol w="2032000">
                  <a:extLst>
                    <a:ext uri="{9D8B030D-6E8A-4147-A177-3AD203B41FA5}">
                      <a16:colId xmlns:a16="https://schemas.microsoft.com/office/drawing/2014/main" xmlns="" val="20000"/>
                    </a:ext>
                  </a:extLst>
                </a:gridCol>
                <a:gridCol w="2032000">
                  <a:extLst>
                    <a:ext uri="{9D8B030D-6E8A-4147-A177-3AD203B41FA5}">
                      <a16:colId xmlns:a16="https://schemas.microsoft.com/office/drawing/2014/main" xmlns="" val="20001"/>
                    </a:ext>
                  </a:extLst>
                </a:gridCol>
                <a:gridCol w="2032000">
                  <a:extLst>
                    <a:ext uri="{9D8B030D-6E8A-4147-A177-3AD203B41FA5}">
                      <a16:colId xmlns:a16="https://schemas.microsoft.com/office/drawing/2014/main" xmlns="" val="20002"/>
                    </a:ext>
                  </a:extLst>
                </a:gridCol>
              </a:tblGrid>
              <a:tr h="1073725">
                <a:tc>
                  <a:txBody>
                    <a:bodyPr/>
                    <a:lstStyle/>
                    <a:p>
                      <a:r>
                        <a:rPr lang="nl-NL" noProof="0"/>
                        <a:t>Cultureel basismodel van organiseren </a:t>
                      </a:r>
                    </a:p>
                  </a:txBody>
                  <a:tcPr/>
                </a:tc>
                <a:tc>
                  <a:txBody>
                    <a:bodyPr/>
                    <a:lstStyle/>
                    <a:p>
                      <a:r>
                        <a:rPr lang="nl-NL" noProof="0" dirty="0"/>
                        <a:t>Moederland of Matriarchaat </a:t>
                      </a:r>
                    </a:p>
                  </a:txBody>
                  <a:tcPr/>
                </a:tc>
                <a:tc>
                  <a:txBody>
                    <a:bodyPr/>
                    <a:lstStyle/>
                    <a:p>
                      <a:r>
                        <a:rPr lang="nl-NL" noProof="0" dirty="0"/>
                        <a:t>Vaderland</a:t>
                      </a:r>
                      <a:r>
                        <a:rPr lang="nl-NL" baseline="0" noProof="0" dirty="0"/>
                        <a:t> of</a:t>
                      </a:r>
                      <a:r>
                        <a:rPr lang="nl-NL" noProof="0" dirty="0"/>
                        <a:t> Patriarchaat</a:t>
                      </a:r>
                    </a:p>
                    <a:p>
                      <a:endParaRPr lang="nl-NL" noProof="0" dirty="0"/>
                    </a:p>
                  </a:txBody>
                  <a:tcPr/>
                </a:tc>
                <a:extLst>
                  <a:ext uri="{0D108BD9-81ED-4DB2-BD59-A6C34878D82A}">
                    <a16:rowId xmlns:a16="https://schemas.microsoft.com/office/drawing/2014/main" xmlns="" val="10000"/>
                  </a:ext>
                </a:extLst>
              </a:tr>
              <a:tr h="638210">
                <a:tc>
                  <a:txBody>
                    <a:bodyPr/>
                    <a:lstStyle/>
                    <a:p>
                      <a:r>
                        <a:rPr lang="nl-NL" noProof="0" dirty="0"/>
                        <a:t>periode in de geschiedenis</a:t>
                      </a:r>
                    </a:p>
                  </a:txBody>
                  <a:tcPr/>
                </a:tc>
                <a:tc>
                  <a:txBody>
                    <a:bodyPr/>
                    <a:lstStyle/>
                    <a:p>
                      <a:r>
                        <a:rPr lang="en-US" baseline="0" noProof="0" dirty="0"/>
                        <a:t>v</a:t>
                      </a:r>
                      <a:r>
                        <a:rPr lang="nl-NL" baseline="0" noProof="0" dirty="0" err="1"/>
                        <a:t>anaf</a:t>
                      </a:r>
                      <a:r>
                        <a:rPr lang="nl-NL" baseline="0" noProof="0" dirty="0"/>
                        <a:t>  25.000 </a:t>
                      </a:r>
                    </a:p>
                    <a:p>
                      <a:r>
                        <a:rPr lang="nl-NL" baseline="0" noProof="0" dirty="0"/>
                        <a:t>voor Christus </a:t>
                      </a:r>
                      <a:endParaRPr lang="nl-NL" noProof="0" dirty="0"/>
                    </a:p>
                  </a:txBody>
                  <a:tcPr/>
                </a:tc>
                <a:tc>
                  <a:txBody>
                    <a:bodyPr/>
                    <a:lstStyle/>
                    <a:p>
                      <a:r>
                        <a:rPr lang="en-US" noProof="0" dirty="0"/>
                        <a:t>v</a:t>
                      </a:r>
                      <a:r>
                        <a:rPr lang="nl-NL" noProof="0" dirty="0" err="1"/>
                        <a:t>anaf</a:t>
                      </a:r>
                      <a:r>
                        <a:rPr lang="nl-NL" noProof="0" dirty="0"/>
                        <a:t> 2400 </a:t>
                      </a:r>
                    </a:p>
                    <a:p>
                      <a:r>
                        <a:rPr lang="nl-NL" noProof="0" dirty="0"/>
                        <a:t>voor Christus</a:t>
                      </a:r>
                    </a:p>
                  </a:txBody>
                  <a:tcPr/>
                </a:tc>
                <a:extLst>
                  <a:ext uri="{0D108BD9-81ED-4DB2-BD59-A6C34878D82A}">
                    <a16:rowId xmlns:a16="https://schemas.microsoft.com/office/drawing/2014/main" xmlns="" val="10001"/>
                  </a:ext>
                </a:extLst>
              </a:tr>
              <a:tr h="638210">
                <a:tc>
                  <a:txBody>
                    <a:bodyPr/>
                    <a:lstStyle/>
                    <a:p>
                      <a:r>
                        <a:rPr lang="nl-NL" noProof="0" dirty="0"/>
                        <a:t> duur </a:t>
                      </a:r>
                    </a:p>
                  </a:txBody>
                  <a:tcPr/>
                </a:tc>
                <a:tc>
                  <a:txBody>
                    <a:bodyPr/>
                    <a:lstStyle/>
                    <a:p>
                      <a:r>
                        <a:rPr lang="nl-NL" noProof="0" dirty="0"/>
                        <a:t>25.000 jaar</a:t>
                      </a:r>
                      <a:r>
                        <a:rPr lang="nl-NL" baseline="0" noProof="0" dirty="0"/>
                        <a:t> </a:t>
                      </a:r>
                      <a:endParaRPr lang="nl-NL" noProof="0" dirty="0"/>
                    </a:p>
                  </a:txBody>
                  <a:tcPr/>
                </a:tc>
                <a:tc>
                  <a:txBody>
                    <a:bodyPr/>
                    <a:lstStyle/>
                    <a:p>
                      <a:r>
                        <a:rPr lang="nl-NL" noProof="0" dirty="0"/>
                        <a:t>5.000 jaar </a:t>
                      </a:r>
                    </a:p>
                  </a:txBody>
                  <a:tcPr/>
                </a:tc>
                <a:extLst>
                  <a:ext uri="{0D108BD9-81ED-4DB2-BD59-A6C34878D82A}">
                    <a16:rowId xmlns:a16="https://schemas.microsoft.com/office/drawing/2014/main" xmlns="" val="10002"/>
                  </a:ext>
                </a:extLst>
              </a:tr>
              <a:tr h="638210">
                <a:tc>
                  <a:txBody>
                    <a:bodyPr/>
                    <a:lstStyle/>
                    <a:p>
                      <a:r>
                        <a:rPr lang="nl-NL" noProof="0" dirty="0"/>
                        <a:t>wijze van organiseren </a:t>
                      </a:r>
                    </a:p>
                  </a:txBody>
                  <a:tcPr/>
                </a:tc>
                <a:tc>
                  <a:txBody>
                    <a:bodyPr/>
                    <a:lstStyle/>
                    <a:p>
                      <a:r>
                        <a:rPr lang="nl-NL" noProof="0" dirty="0"/>
                        <a:t>partnerschap</a:t>
                      </a:r>
                    </a:p>
                  </a:txBody>
                  <a:tcPr/>
                </a:tc>
                <a:tc>
                  <a:txBody>
                    <a:bodyPr/>
                    <a:lstStyle/>
                    <a:p>
                      <a:r>
                        <a:rPr lang="nl-NL" noProof="0" dirty="0"/>
                        <a:t>domineren </a:t>
                      </a:r>
                    </a:p>
                  </a:txBody>
                  <a:tcPr/>
                </a:tc>
                <a:extLst>
                  <a:ext uri="{0D108BD9-81ED-4DB2-BD59-A6C34878D82A}">
                    <a16:rowId xmlns:a16="https://schemas.microsoft.com/office/drawing/2014/main" xmlns="" val="10003"/>
                  </a:ext>
                </a:extLst>
              </a:tr>
              <a:tr h="638210">
                <a:tc>
                  <a:txBody>
                    <a:bodyPr/>
                    <a:lstStyle/>
                    <a:p>
                      <a:r>
                        <a:rPr lang="nl-NL" noProof="0" dirty="0"/>
                        <a:t>verhoudingen</a:t>
                      </a:r>
                      <a:r>
                        <a:rPr lang="nl-NL" baseline="0" noProof="0" dirty="0"/>
                        <a:t> gebaseerd op </a:t>
                      </a:r>
                      <a:endParaRPr lang="nl-NL" noProof="0" dirty="0"/>
                    </a:p>
                  </a:txBody>
                  <a:tcPr/>
                </a:tc>
                <a:tc>
                  <a:txBody>
                    <a:bodyPr/>
                    <a:lstStyle/>
                    <a:p>
                      <a:r>
                        <a:rPr lang="nl-NL" noProof="0" dirty="0"/>
                        <a:t>gelijkwaardigheid</a:t>
                      </a:r>
                    </a:p>
                    <a:p>
                      <a:r>
                        <a:rPr lang="nl-NL" noProof="0" dirty="0"/>
                        <a:t>verbinden </a:t>
                      </a:r>
                    </a:p>
                  </a:txBody>
                  <a:tcPr/>
                </a:tc>
                <a:tc>
                  <a:txBody>
                    <a:bodyPr/>
                    <a:lstStyle/>
                    <a:p>
                      <a:r>
                        <a:rPr lang="nl-NL" noProof="0" dirty="0"/>
                        <a:t>hiërarchisch rangschikken </a:t>
                      </a:r>
                    </a:p>
                  </a:txBody>
                  <a:tcPr/>
                </a:tc>
                <a:extLst>
                  <a:ext uri="{0D108BD9-81ED-4DB2-BD59-A6C34878D82A}">
                    <a16:rowId xmlns:a16="https://schemas.microsoft.com/office/drawing/2014/main" xmlns="" val="10004"/>
                  </a:ext>
                </a:extLst>
              </a:tr>
              <a:tr h="638210">
                <a:tc>
                  <a:txBody>
                    <a:bodyPr/>
                    <a:lstStyle/>
                    <a:p>
                      <a:r>
                        <a:rPr lang="nl-NL" noProof="0" dirty="0"/>
                        <a:t>mens- en wereldbeeld </a:t>
                      </a:r>
                    </a:p>
                  </a:txBody>
                  <a:tcPr/>
                </a:tc>
                <a:tc>
                  <a:txBody>
                    <a:bodyPr/>
                    <a:lstStyle/>
                    <a:p>
                      <a:r>
                        <a:rPr lang="nl-NL" noProof="0" dirty="0"/>
                        <a:t>eenheid</a:t>
                      </a:r>
                      <a:r>
                        <a:rPr lang="nl-NL" baseline="0" noProof="0" dirty="0"/>
                        <a:t> </a:t>
                      </a:r>
                    </a:p>
                    <a:p>
                      <a:r>
                        <a:rPr lang="nl-NL" baseline="0" noProof="0" dirty="0"/>
                        <a:t>holistisch</a:t>
                      </a:r>
                      <a:endParaRPr lang="nl-NL" noProof="0" dirty="0"/>
                    </a:p>
                  </a:txBody>
                  <a:tcPr/>
                </a:tc>
                <a:tc>
                  <a:txBody>
                    <a:bodyPr/>
                    <a:lstStyle/>
                    <a:p>
                      <a:r>
                        <a:rPr lang="en-US" noProof="0" dirty="0"/>
                        <a:t>t</a:t>
                      </a:r>
                      <a:r>
                        <a:rPr lang="nl-NL" noProof="0" dirty="0" err="1"/>
                        <a:t>egenstellingen</a:t>
                      </a:r>
                      <a:r>
                        <a:rPr lang="nl-NL" noProof="0" dirty="0"/>
                        <a:t> dualistisch</a:t>
                      </a:r>
                    </a:p>
                  </a:txBody>
                  <a:tcPr/>
                </a:tc>
                <a:extLst>
                  <a:ext uri="{0D108BD9-81ED-4DB2-BD59-A6C34878D82A}">
                    <a16:rowId xmlns:a16="https://schemas.microsoft.com/office/drawing/2014/main" xmlns="" val="10005"/>
                  </a:ext>
                </a:extLst>
              </a:tr>
            </a:tbl>
          </a:graphicData>
        </a:graphic>
      </p:graphicFrame>
    </p:spTree>
    <p:extLst>
      <p:ext uri="{BB962C8B-B14F-4D97-AF65-F5344CB8AC3E}">
        <p14:creationId xmlns:p14="https://schemas.microsoft.com/office/powerpoint/2010/main" val="3619397758"/>
      </p:ext>
    </p:extLst>
  </p:cSld>
  <p:clrMapOvr>
    <a:masterClrMapping/>
  </p:clrMapOvr>
  <p:timing>
    <p:tnLst>
      <p:par>
        <p:cTn id="1" dur="indefinite" restart="never" nodeType="tmRoot"/>
      </p:par>
    </p:tnLst>
  </p:timing>
</p:sld>
</file>

<file path=ppt/slides/slide37.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0" y="432000"/>
            <a:ext cx="8136000" cy="1143000"/>
          </a:xfrm>
        </p:spPr>
        <p:txBody>
          <a:bodyPr anchor="t" anchorCtr="0"/>
          <a:lstStyle/>
          <a:p>
            <a:r>
              <a:rPr lang="nl-NL" b="1" noProof="0" dirty="0"/>
              <a:t>Fundament: Cultureel  </a:t>
            </a:r>
          </a:p>
        </p:txBody>
      </p:sp>
      <p:pic>
        <p:nvPicPr>
          <p:cNvPr id="6" name="Picture 5" descr="Wortels.jpg"/>
          <p:cNvPicPr>
            <a:picLocks noChangeAspect="1"/>
          </p:cNvPicPr>
          <p:nvPr/>
        </p:nvPicPr>
        <p:blipFill>
          <a:blip r:embed="rId3">
            <a:extLst>
              <a:ext uri="{28A0092B-C50C-407E-A947-70E740481C1C}">
                <a14:useLocalDpi xmlns:a14="https://schemas.microsoft.com/office/drawing/2010/main" val="0"/>
              </a:ext>
            </a:extLst>
          </a:blip>
          <a:stretch>
            <a:fillRect/>
          </a:stretch>
        </p:blipFill>
        <p:spPr>
          <a:xfrm>
            <a:off x="1017849" y="1620000"/>
            <a:ext cx="7108301" cy="3981450"/>
          </a:xfrm>
          <a:prstGeom prst="rect">
            <a:avLst/>
          </a:prstGeom>
        </p:spPr>
      </p:pic>
      <p:sp>
        <p:nvSpPr>
          <p:cNvPr id="7" name="TextBox 6"/>
          <p:cNvSpPr txBox="1"/>
          <p:nvPr/>
        </p:nvSpPr>
        <p:spPr>
          <a:xfrm>
            <a:off x="1281869" y="3234135"/>
            <a:ext cx="6580262" cy="76944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400" b="1" dirty="0">
                <a:solidFill>
                  <a:schemeClr val="bg1"/>
                </a:solidFill>
              </a:rPr>
              <a:t>5000 </a:t>
            </a:r>
            <a:r>
              <a:rPr lang="en-US" sz="4400" b="1" dirty="0" err="1">
                <a:solidFill>
                  <a:schemeClr val="bg1"/>
                </a:solidFill>
              </a:rPr>
              <a:t>jaar</a:t>
            </a:r>
            <a:r>
              <a:rPr lang="en-US" sz="4400" b="1" dirty="0">
                <a:solidFill>
                  <a:schemeClr val="bg1"/>
                </a:solidFill>
              </a:rPr>
              <a:t> </a:t>
            </a:r>
            <a:r>
              <a:rPr lang="en-US" sz="4400" b="1" dirty="0" err="1">
                <a:solidFill>
                  <a:schemeClr val="bg1"/>
                </a:solidFill>
              </a:rPr>
              <a:t>Dominatormodel</a:t>
            </a:r>
            <a:r>
              <a:rPr lang="en-US" sz="4400" b="1" dirty="0">
                <a:solidFill>
                  <a:schemeClr val="bg1"/>
                </a:solidFill>
              </a:rPr>
              <a:t> </a:t>
            </a:r>
          </a:p>
        </p:txBody>
      </p:sp>
    </p:spTree>
    <p:extLst>
      <p:ext uri="{BB962C8B-B14F-4D97-AF65-F5344CB8AC3E}">
        <p14:creationId xmlns:p14="https://schemas.microsoft.com/office/powerpoint/2010/main" val="3630362799"/>
      </p:ext>
    </p:extLst>
  </p:cSld>
  <p:clrMapOvr>
    <a:masterClrMapping/>
  </p:clrMapOvr>
  <p:timing>
    <p:tnLst>
      <p:par>
        <p:cTn id="1" dur="indefinite" restart="never" nodeType="tmRoot"/>
      </p:par>
    </p:tnLst>
  </p:timing>
</p:sld>
</file>

<file path=ppt/slides/slide38.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34085"/>
            <a:ext cx="7772400" cy="1905285"/>
          </a:xfrm>
        </p:spPr>
        <p:txBody>
          <a:bodyPr>
            <a:normAutofit/>
          </a:bodyPr>
          <a:lstStyle/>
          <a:p>
            <a:r>
              <a:rPr lang="nl-NL" sz="4800" b="1" noProof="0" dirty="0"/>
              <a:t>Westerse Wereldbeeld </a:t>
            </a:r>
          </a:p>
        </p:txBody>
      </p:sp>
      <p:sp>
        <p:nvSpPr>
          <p:cNvPr id="3" name="Subtitle 2"/>
          <p:cNvSpPr>
            <a:spLocks noGrp="1"/>
          </p:cNvSpPr>
          <p:nvPr>
            <p:ph type="subTitle" idx="1"/>
          </p:nvPr>
        </p:nvSpPr>
        <p:spPr>
          <a:xfrm>
            <a:off x="1371600" y="3339370"/>
            <a:ext cx="6400800" cy="1720902"/>
          </a:xfrm>
        </p:spPr>
        <p:txBody>
          <a:bodyPr>
            <a:normAutofit/>
          </a:bodyPr>
          <a:lstStyle/>
          <a:p>
            <a:endParaRPr lang="en-US" sz="4800"/>
          </a:p>
        </p:txBody>
      </p:sp>
      <p:pic>
        <p:nvPicPr>
          <p:cNvPr id="4" name="Picture 3" descr="Narcisme-kinderen-700x465.jpg"/>
          <p:cNvPicPr>
            <a:picLocks noChangeAspect="1"/>
          </p:cNvPicPr>
          <p:nvPr/>
        </p:nvPicPr>
        <p:blipFill>
          <a:blip r:embed="rId3">
            <a:extLst>
              <a:ext uri="{28A0092B-C50C-407E-A947-70E740481C1C}">
                <a14:useLocalDpi xmlns:a14="https://schemas.microsoft.com/office/drawing/2010/main" val="0"/>
              </a:ext>
            </a:extLst>
          </a:blip>
          <a:stretch>
            <a:fillRect/>
          </a:stretch>
        </p:blipFill>
        <p:spPr>
          <a:xfrm>
            <a:off x="-14332" y="376015"/>
            <a:ext cx="9158332" cy="6083749"/>
          </a:xfrm>
          <a:prstGeom prst="rect">
            <a:avLst/>
          </a:prstGeom>
        </p:spPr>
      </p:pic>
    </p:spTree>
    <p:extLst>
      <p:ext uri="{BB962C8B-B14F-4D97-AF65-F5344CB8AC3E}">
        <p14:creationId xmlns:p14="https://schemas.microsoft.com/office/powerpoint/2010/main" val="295985507"/>
      </p:ext>
    </p:extLst>
  </p:cSld>
  <p:clrMapOvr>
    <a:masterClrMapping/>
  </p:clrMapOvr>
  <p:timing>
    <p:tnLst>
      <p:par>
        <p:cTn id="1" dur="indefinite" restart="never" nodeType="tmRoot"/>
      </p:par>
    </p:tnLst>
  </p:timing>
</p:sld>
</file>

<file path=ppt/slides/slide39.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0" y="432000"/>
            <a:ext cx="8136000" cy="1229423"/>
          </a:xfrm>
        </p:spPr>
        <p:txBody>
          <a:bodyPr anchor="t">
            <a:normAutofit/>
          </a:bodyPr>
          <a:lstStyle/>
          <a:p>
            <a:pPr>
              <a:lnSpc>
                <a:spcPct val="80000"/>
              </a:lnSpc>
            </a:pPr>
            <a:r>
              <a:rPr lang="nl-NL" b="1" noProof="0" dirty="0"/>
              <a:t>Wereld gevangen in </a:t>
            </a:r>
            <a:br>
              <a:rPr lang="nl-NL" b="1" noProof="0" dirty="0"/>
            </a:br>
            <a:r>
              <a:rPr lang="nl-NL" b="1" noProof="0" dirty="0"/>
              <a:t>te kleine werkelijkheid  </a:t>
            </a:r>
          </a:p>
        </p:txBody>
      </p:sp>
      <p:pic>
        <p:nvPicPr>
          <p:cNvPr id="4" name="Content Placeholder 3" descr="120656835_thumb_550x367.jpg"/>
          <p:cNvPicPr>
            <a:picLocks noGrp="1" noChangeAspect="1"/>
          </p:cNvPicPr>
          <p:nvPr>
            <p:ph idx="1"/>
          </p:nvPr>
        </p:nvPicPr>
        <p:blipFill>
          <a:blip r:embed="rId3">
            <a:extLst>
              <a:ext uri="{28A0092B-C50C-407E-A947-70E740481C1C}">
                <a14:useLocalDpi xmlns:a14="https://schemas.microsoft.com/office/drawing/2010/main" val="0"/>
              </a:ext>
            </a:extLst>
          </a:blip>
          <a:srcRect l="-10665" r="-10665"/>
          <a:stretch>
            <a:fillRect/>
          </a:stretch>
        </p:blipFill>
        <p:spPr>
          <a:xfrm>
            <a:off x="452724" y="1800000"/>
            <a:ext cx="8229600" cy="4525963"/>
          </a:xfrm>
        </p:spPr>
      </p:pic>
    </p:spTree>
    <p:extLst>
      <p:ext uri="{BB962C8B-B14F-4D97-AF65-F5344CB8AC3E}">
        <p14:creationId xmlns:p14="https://schemas.microsoft.com/office/powerpoint/2010/main" val="1971688021"/>
      </p:ext>
    </p:extLst>
  </p:cSld>
  <p:clrMapOvr>
    <a:masterClrMapping/>
  </p:clrMapOvr>
  <p:timing>
    <p:tnLst>
      <p:par>
        <p:cTn id="1" dur="indefinite" restart="never" nodeType="tmRoot"/>
      </p:par>
    </p:tnLst>
  </p:timing>
</p:sld>
</file>

<file path=ppt/slides/slide4.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0" y="432000"/>
            <a:ext cx="8136000" cy="1037877"/>
          </a:xfrm>
        </p:spPr>
        <p:txBody>
          <a:bodyPr anchor="t" anchorCtr="0">
            <a:normAutofit fontScale="90000"/>
          </a:bodyPr>
          <a:lstStyle/>
          <a:p>
            <a:pPr>
              <a:lnSpc>
                <a:spcPct val="80000"/>
              </a:lnSpc>
            </a:pPr>
            <a:r>
              <a:rPr lang="nl-NL" b="1" noProof="0" dirty="0"/>
              <a:t>Programma:</a:t>
            </a:r>
            <a:br>
              <a:rPr lang="nl-NL" b="1" noProof="0" dirty="0"/>
            </a:br>
            <a:endParaRPr lang="nl-NL" b="1" noProof="0" dirty="0"/>
          </a:p>
        </p:txBody>
      </p:sp>
      <p:sp>
        <p:nvSpPr>
          <p:cNvPr id="3" name="Content Placeholder 2"/>
          <p:cNvSpPr>
            <a:spLocks noGrp="1"/>
          </p:cNvSpPr>
          <p:nvPr>
            <p:ph idx="1"/>
          </p:nvPr>
        </p:nvSpPr>
        <p:spPr>
          <a:xfrm>
            <a:off x="576000" y="1800000"/>
            <a:ext cx="6296231" cy="4525963"/>
          </a:xfrm>
        </p:spPr>
        <p:txBody>
          <a:bodyPr>
            <a:normAutofit/>
          </a:bodyPr>
          <a:lstStyle/>
          <a:p>
            <a:r>
              <a:rPr lang="nl-NL" noProof="0" dirty="0"/>
              <a:t>Nu: Crisissen en Hoop</a:t>
            </a:r>
          </a:p>
          <a:p>
            <a:r>
              <a:rPr lang="nl-NL" noProof="0" dirty="0"/>
              <a:t>Onze Westerse Geschiedenis </a:t>
            </a:r>
          </a:p>
          <a:p>
            <a:r>
              <a:rPr lang="nl-NL" noProof="0" dirty="0"/>
              <a:t>Fundamenten + gevolgen</a:t>
            </a:r>
            <a:endParaRPr lang="nl-NL" dirty="0"/>
          </a:p>
          <a:p>
            <a:r>
              <a:rPr lang="nl-NL" noProof="0" dirty="0"/>
              <a:t>Nieuwe wereld + transformatie</a:t>
            </a:r>
          </a:p>
          <a:p>
            <a:r>
              <a:rPr lang="nl-NL" dirty="0"/>
              <a:t>Partnerschap in het onderwijs </a:t>
            </a:r>
            <a:r>
              <a:rPr lang="nl-NL" noProof="0" dirty="0"/>
              <a:t> </a:t>
            </a:r>
          </a:p>
        </p:txBody>
      </p:sp>
    </p:spTree>
    <p:extLst>
      <p:ext uri="{BB962C8B-B14F-4D97-AF65-F5344CB8AC3E}">
        <p14:creationId xmlns:p14="https://schemas.microsoft.com/office/powerpoint/2010/main" val="612592189"/>
      </p:ext>
    </p:extLst>
  </p:cSld>
  <p:clrMapOvr>
    <a:masterClrMapping/>
  </p:clrMapOvr>
  <p:timing>
    <p:tnLst>
      <p:par>
        <p:cTn id="1" dur="indefinite" restart="never" nodeType="tmRoot"/>
      </p:par>
    </p:tnLst>
  </p:timing>
</p:sld>
</file>

<file path=ppt/slides/slide40.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schemas.microsoft.com/office/drawing/2010/main" val="0"/>
              </a:ext>
            </a:extLst>
          </a:blip>
          <a:stretch>
            <a:fillRect/>
          </a:stretch>
        </p:blipFill>
        <p:spPr>
          <a:xfrm>
            <a:off x="287988" y="680781"/>
            <a:ext cx="8604000" cy="5496287"/>
          </a:xfrm>
        </p:spPr>
      </p:pic>
      <p:grpSp>
        <p:nvGrpSpPr>
          <p:cNvPr id="17" name="Groep 16"/>
          <p:cNvGrpSpPr/>
          <p:nvPr/>
        </p:nvGrpSpPr>
        <p:grpSpPr>
          <a:xfrm>
            <a:off x="4920847" y="959160"/>
            <a:ext cx="3391964" cy="4953002"/>
            <a:chOff x="4920847" y="890152"/>
            <a:chExt cx="3391964" cy="4953002"/>
          </a:xfrm>
        </p:grpSpPr>
        <p:pic>
          <p:nvPicPr>
            <p:cNvPr id="5" name="Afbeelding 4"/>
            <p:cNvPicPr>
              <a:picLocks noChangeAspect="1"/>
            </p:cNvPicPr>
            <p:nvPr/>
          </p:nvPicPr>
          <p:blipFill>
            <a:blip r:embed="rId4">
              <a:extLst>
                <a:ext uri="{28A0092B-C50C-407E-A947-70E740481C1C}">
                  <a14:useLocalDpi xmlns:a14="https://schemas.microsoft.com/office/drawing/2010/main" val="0"/>
                </a:ext>
              </a:extLst>
            </a:blip>
            <a:stretch>
              <a:fillRect/>
            </a:stretch>
          </p:blipFill>
          <p:spPr>
            <a:xfrm>
              <a:off x="4920847" y="1632024"/>
              <a:ext cx="321616" cy="871269"/>
            </a:xfrm>
            <a:prstGeom prst="rect">
              <a:avLst/>
            </a:prstGeom>
          </p:spPr>
        </p:pic>
        <p:pic>
          <p:nvPicPr>
            <p:cNvPr id="6" name="Afbeelding 5"/>
            <p:cNvPicPr>
              <a:picLocks noChangeAspect="1"/>
            </p:cNvPicPr>
            <p:nvPr/>
          </p:nvPicPr>
          <p:blipFill>
            <a:blip r:embed="rId4">
              <a:extLst>
                <a:ext uri="{28A0092B-C50C-407E-A947-70E740481C1C}">
                  <a14:useLocalDpi xmlns:a14="https://schemas.microsoft.com/office/drawing/2010/main" val="0"/>
                </a:ext>
              </a:extLst>
            </a:blip>
            <a:stretch>
              <a:fillRect/>
            </a:stretch>
          </p:blipFill>
          <p:spPr>
            <a:xfrm>
              <a:off x="6817833" y="4971885"/>
              <a:ext cx="321616" cy="871269"/>
            </a:xfrm>
            <a:prstGeom prst="rect">
              <a:avLst/>
            </a:prstGeom>
          </p:spPr>
        </p:pic>
        <p:pic>
          <p:nvPicPr>
            <p:cNvPr id="7" name="Afbeelding 6"/>
            <p:cNvPicPr>
              <a:picLocks noChangeAspect="1"/>
            </p:cNvPicPr>
            <p:nvPr/>
          </p:nvPicPr>
          <p:blipFill>
            <a:blip r:embed="rId4">
              <a:extLst>
                <a:ext uri="{28A0092B-C50C-407E-A947-70E740481C1C}">
                  <a14:useLocalDpi xmlns:a14="https://schemas.microsoft.com/office/drawing/2010/main" val="0"/>
                </a:ext>
              </a:extLst>
            </a:blip>
            <a:stretch>
              <a:fillRect/>
            </a:stretch>
          </p:blipFill>
          <p:spPr>
            <a:xfrm>
              <a:off x="6338334" y="3864634"/>
              <a:ext cx="321616" cy="871269"/>
            </a:xfrm>
            <a:prstGeom prst="rect">
              <a:avLst/>
            </a:prstGeom>
          </p:spPr>
        </p:pic>
        <p:pic>
          <p:nvPicPr>
            <p:cNvPr id="8" name="Afbeelding 7"/>
            <p:cNvPicPr>
              <a:picLocks noChangeAspect="1"/>
            </p:cNvPicPr>
            <p:nvPr/>
          </p:nvPicPr>
          <p:blipFill>
            <a:blip r:embed="rId4">
              <a:extLst>
                <a:ext uri="{28A0092B-C50C-407E-A947-70E740481C1C}">
                  <a14:useLocalDpi xmlns:a14="https://schemas.microsoft.com/office/drawing/2010/main" val="0"/>
                </a:ext>
              </a:extLst>
            </a:blip>
            <a:stretch>
              <a:fillRect/>
            </a:stretch>
          </p:blipFill>
          <p:spPr>
            <a:xfrm>
              <a:off x="6811863" y="1622694"/>
              <a:ext cx="321616" cy="871269"/>
            </a:xfrm>
            <a:prstGeom prst="rect">
              <a:avLst/>
            </a:prstGeom>
          </p:spPr>
        </p:pic>
        <p:pic>
          <p:nvPicPr>
            <p:cNvPr id="9" name="Afbeelding 8"/>
            <p:cNvPicPr>
              <a:picLocks noChangeAspect="1"/>
            </p:cNvPicPr>
            <p:nvPr/>
          </p:nvPicPr>
          <p:blipFill>
            <a:blip r:embed="rId4">
              <a:extLst>
                <a:ext uri="{28A0092B-C50C-407E-A947-70E740481C1C}">
                  <a14:useLocalDpi xmlns:a14="https://schemas.microsoft.com/office/drawing/2010/main" val="0"/>
                </a:ext>
              </a:extLst>
            </a:blip>
            <a:stretch>
              <a:fillRect/>
            </a:stretch>
          </p:blipFill>
          <p:spPr>
            <a:xfrm>
              <a:off x="7574737" y="1002295"/>
              <a:ext cx="321616" cy="871269"/>
            </a:xfrm>
            <a:prstGeom prst="rect">
              <a:avLst/>
            </a:prstGeom>
          </p:spPr>
        </p:pic>
        <p:pic>
          <p:nvPicPr>
            <p:cNvPr id="11" name="Afbeelding 10"/>
            <p:cNvPicPr>
              <a:picLocks noChangeAspect="1"/>
            </p:cNvPicPr>
            <p:nvPr/>
          </p:nvPicPr>
          <p:blipFill>
            <a:blip r:embed="rId4">
              <a:extLst>
                <a:ext uri="{28A0092B-C50C-407E-A947-70E740481C1C}">
                  <a14:useLocalDpi xmlns:a14="https://schemas.microsoft.com/office/drawing/2010/main" val="0"/>
                </a:ext>
              </a:extLst>
            </a:blip>
            <a:stretch>
              <a:fillRect/>
            </a:stretch>
          </p:blipFill>
          <p:spPr>
            <a:xfrm>
              <a:off x="5253835" y="3012250"/>
              <a:ext cx="321616" cy="871269"/>
            </a:xfrm>
            <a:prstGeom prst="rect">
              <a:avLst/>
            </a:prstGeom>
          </p:spPr>
        </p:pic>
        <p:pic>
          <p:nvPicPr>
            <p:cNvPr id="12" name="Afbeelding 11"/>
            <p:cNvPicPr>
              <a:picLocks noChangeAspect="1"/>
            </p:cNvPicPr>
            <p:nvPr/>
          </p:nvPicPr>
          <p:blipFill>
            <a:blip r:embed="rId4">
              <a:extLst>
                <a:ext uri="{28A0092B-C50C-407E-A947-70E740481C1C}">
                  <a14:useLocalDpi xmlns:a14="https://schemas.microsoft.com/office/drawing/2010/main" val="0"/>
                </a:ext>
              </a:extLst>
            </a:blip>
            <a:stretch>
              <a:fillRect/>
            </a:stretch>
          </p:blipFill>
          <p:spPr>
            <a:xfrm>
              <a:off x="5093027" y="4856866"/>
              <a:ext cx="321616" cy="871269"/>
            </a:xfrm>
            <a:prstGeom prst="rect">
              <a:avLst/>
            </a:prstGeom>
          </p:spPr>
        </p:pic>
        <p:pic>
          <p:nvPicPr>
            <p:cNvPr id="13" name="Afbeelding 12"/>
            <p:cNvPicPr>
              <a:picLocks noChangeAspect="1"/>
            </p:cNvPicPr>
            <p:nvPr/>
          </p:nvPicPr>
          <p:blipFill>
            <a:blip r:embed="rId4">
              <a:extLst>
                <a:ext uri="{28A0092B-C50C-407E-A947-70E740481C1C}">
                  <a14:useLocalDpi xmlns:a14="https://schemas.microsoft.com/office/drawing/2010/main" val="0"/>
                </a:ext>
              </a:extLst>
            </a:blip>
            <a:stretch>
              <a:fillRect/>
            </a:stretch>
          </p:blipFill>
          <p:spPr>
            <a:xfrm>
              <a:off x="5844845" y="890152"/>
              <a:ext cx="321616" cy="871269"/>
            </a:xfrm>
            <a:prstGeom prst="rect">
              <a:avLst/>
            </a:prstGeom>
          </p:spPr>
        </p:pic>
        <p:pic>
          <p:nvPicPr>
            <p:cNvPr id="14" name="Afbeelding 13"/>
            <p:cNvPicPr>
              <a:picLocks noChangeAspect="1"/>
            </p:cNvPicPr>
            <p:nvPr/>
          </p:nvPicPr>
          <p:blipFill>
            <a:blip r:embed="rId4">
              <a:extLst>
                <a:ext uri="{28A0092B-C50C-407E-A947-70E740481C1C}">
                  <a14:useLocalDpi xmlns:a14="https://schemas.microsoft.com/office/drawing/2010/main" val="0"/>
                </a:ext>
              </a:extLst>
            </a:blip>
            <a:stretch>
              <a:fillRect/>
            </a:stretch>
          </p:blipFill>
          <p:spPr>
            <a:xfrm>
              <a:off x="7769872" y="4971885"/>
              <a:ext cx="321616" cy="871269"/>
            </a:xfrm>
            <a:prstGeom prst="rect">
              <a:avLst/>
            </a:prstGeom>
          </p:spPr>
        </p:pic>
        <p:pic>
          <p:nvPicPr>
            <p:cNvPr id="15" name="Afbeelding 14"/>
            <p:cNvPicPr>
              <a:picLocks noChangeAspect="1"/>
            </p:cNvPicPr>
            <p:nvPr/>
          </p:nvPicPr>
          <p:blipFill>
            <a:blip r:embed="rId4">
              <a:extLst>
                <a:ext uri="{28A0092B-C50C-407E-A947-70E740481C1C}">
                  <a14:useLocalDpi xmlns:a14="https://schemas.microsoft.com/office/drawing/2010/main" val="0"/>
                </a:ext>
              </a:extLst>
            </a:blip>
            <a:stretch>
              <a:fillRect/>
            </a:stretch>
          </p:blipFill>
          <p:spPr>
            <a:xfrm>
              <a:off x="7991195" y="2984035"/>
              <a:ext cx="321616" cy="871269"/>
            </a:xfrm>
            <a:prstGeom prst="rect">
              <a:avLst/>
            </a:prstGeom>
          </p:spPr>
        </p:pic>
        <p:pic>
          <p:nvPicPr>
            <p:cNvPr id="16" name="Afbeelding 15"/>
            <p:cNvPicPr>
              <a:picLocks noChangeAspect="1"/>
            </p:cNvPicPr>
            <p:nvPr/>
          </p:nvPicPr>
          <p:blipFill>
            <a:blip r:embed="rId4">
              <a:extLst>
                <a:ext uri="{28A0092B-C50C-407E-A947-70E740481C1C}">
                  <a14:useLocalDpi xmlns:a14="https://schemas.microsoft.com/office/drawing/2010/main" val="0"/>
                </a:ext>
              </a:extLst>
            </a:blip>
            <a:stretch>
              <a:fillRect/>
            </a:stretch>
          </p:blipFill>
          <p:spPr>
            <a:xfrm>
              <a:off x="5996898" y="2122096"/>
              <a:ext cx="321616" cy="871269"/>
            </a:xfrm>
            <a:prstGeom prst="rect">
              <a:avLst/>
            </a:prstGeom>
          </p:spPr>
        </p:pic>
      </p:grpSp>
      <p:grpSp>
        <p:nvGrpSpPr>
          <p:cNvPr id="30" name="Groep 29"/>
          <p:cNvGrpSpPr/>
          <p:nvPr/>
        </p:nvGrpSpPr>
        <p:grpSpPr>
          <a:xfrm>
            <a:off x="4720260" y="864814"/>
            <a:ext cx="3668320" cy="5169045"/>
            <a:chOff x="4720260" y="795806"/>
            <a:chExt cx="3668320" cy="5169045"/>
          </a:xfrm>
        </p:grpSpPr>
        <p:pic>
          <p:nvPicPr>
            <p:cNvPr id="19" name="Afbeelding 18"/>
            <p:cNvPicPr>
              <a:picLocks noChangeAspect="1"/>
            </p:cNvPicPr>
            <p:nvPr/>
          </p:nvPicPr>
          <p:blipFill>
            <a:blip r:embed="rId5">
              <a:extLst>
                <a:ext uri="{28A0092B-C50C-407E-A947-70E740481C1C}">
                  <a14:useLocalDpi xmlns:a14="https://schemas.microsoft.com/office/drawing/2010/main" val="0"/>
                </a:ext>
              </a:extLst>
            </a:blip>
            <a:stretch>
              <a:fillRect/>
            </a:stretch>
          </p:blipFill>
          <p:spPr>
            <a:xfrm>
              <a:off x="5190048" y="853861"/>
              <a:ext cx="401174" cy="861939"/>
            </a:xfrm>
            <a:prstGeom prst="rect">
              <a:avLst/>
            </a:prstGeom>
          </p:spPr>
        </p:pic>
        <p:pic>
          <p:nvPicPr>
            <p:cNvPr id="20" name="Afbeelding 19"/>
            <p:cNvPicPr>
              <a:picLocks noChangeAspect="1"/>
            </p:cNvPicPr>
            <p:nvPr/>
          </p:nvPicPr>
          <p:blipFill>
            <a:blip r:embed="rId5">
              <a:extLst>
                <a:ext uri="{28A0092B-C50C-407E-A947-70E740481C1C}">
                  <a14:useLocalDpi xmlns:a14="https://schemas.microsoft.com/office/drawing/2010/main" val="0"/>
                </a:ext>
              </a:extLst>
            </a:blip>
            <a:stretch>
              <a:fillRect/>
            </a:stretch>
          </p:blipFill>
          <p:spPr>
            <a:xfrm>
              <a:off x="5414643" y="1991493"/>
              <a:ext cx="401174" cy="861939"/>
            </a:xfrm>
            <a:prstGeom prst="rect">
              <a:avLst/>
            </a:prstGeom>
          </p:spPr>
        </p:pic>
        <p:pic>
          <p:nvPicPr>
            <p:cNvPr id="21" name="Afbeelding 20"/>
            <p:cNvPicPr>
              <a:picLocks noChangeAspect="1"/>
            </p:cNvPicPr>
            <p:nvPr/>
          </p:nvPicPr>
          <p:blipFill>
            <a:blip r:embed="rId5">
              <a:extLst>
                <a:ext uri="{28A0092B-C50C-407E-A947-70E740481C1C}">
                  <a14:useLocalDpi xmlns:a14="https://schemas.microsoft.com/office/drawing/2010/main" val="0"/>
                </a:ext>
              </a:extLst>
            </a:blip>
            <a:stretch>
              <a:fillRect/>
            </a:stretch>
          </p:blipFill>
          <p:spPr>
            <a:xfrm>
              <a:off x="7951416" y="4090940"/>
              <a:ext cx="401174" cy="861939"/>
            </a:xfrm>
            <a:prstGeom prst="rect">
              <a:avLst/>
            </a:prstGeom>
          </p:spPr>
        </p:pic>
        <p:pic>
          <p:nvPicPr>
            <p:cNvPr id="22" name="Afbeelding 21"/>
            <p:cNvPicPr>
              <a:picLocks noChangeAspect="1"/>
            </p:cNvPicPr>
            <p:nvPr/>
          </p:nvPicPr>
          <p:blipFill>
            <a:blip r:embed="rId5">
              <a:extLst>
                <a:ext uri="{28A0092B-C50C-407E-A947-70E740481C1C}">
                  <a14:useLocalDpi xmlns:a14="https://schemas.microsoft.com/office/drawing/2010/main" val="0"/>
                </a:ext>
              </a:extLst>
            </a:blip>
            <a:stretch>
              <a:fillRect/>
            </a:stretch>
          </p:blipFill>
          <p:spPr>
            <a:xfrm>
              <a:off x="4720260" y="3524823"/>
              <a:ext cx="401174" cy="861939"/>
            </a:xfrm>
            <a:prstGeom prst="rect">
              <a:avLst/>
            </a:prstGeom>
          </p:spPr>
        </p:pic>
        <p:pic>
          <p:nvPicPr>
            <p:cNvPr id="23" name="Afbeelding 22"/>
            <p:cNvPicPr>
              <a:picLocks noChangeAspect="1"/>
            </p:cNvPicPr>
            <p:nvPr/>
          </p:nvPicPr>
          <p:blipFill>
            <a:blip r:embed="rId5">
              <a:extLst>
                <a:ext uri="{28A0092B-C50C-407E-A947-70E740481C1C}">
                  <a14:useLocalDpi xmlns:a14="https://schemas.microsoft.com/office/drawing/2010/main" val="0"/>
                </a:ext>
              </a:extLst>
            </a:blip>
            <a:stretch>
              <a:fillRect/>
            </a:stretch>
          </p:blipFill>
          <p:spPr>
            <a:xfrm>
              <a:off x="6459363" y="795806"/>
              <a:ext cx="401174" cy="861939"/>
            </a:xfrm>
            <a:prstGeom prst="rect">
              <a:avLst/>
            </a:prstGeom>
          </p:spPr>
        </p:pic>
        <p:pic>
          <p:nvPicPr>
            <p:cNvPr id="24" name="Afbeelding 23"/>
            <p:cNvPicPr>
              <a:picLocks noChangeAspect="1"/>
            </p:cNvPicPr>
            <p:nvPr/>
          </p:nvPicPr>
          <p:blipFill>
            <a:blip r:embed="rId5">
              <a:extLst>
                <a:ext uri="{28A0092B-C50C-407E-A947-70E740481C1C}">
                  <a14:useLocalDpi xmlns:a14="https://schemas.microsoft.com/office/drawing/2010/main" val="0"/>
                </a:ext>
              </a:extLst>
            </a:blip>
            <a:stretch>
              <a:fillRect/>
            </a:stretch>
          </p:blipFill>
          <p:spPr>
            <a:xfrm>
              <a:off x="6617246" y="2814037"/>
              <a:ext cx="401174" cy="861939"/>
            </a:xfrm>
            <a:prstGeom prst="rect">
              <a:avLst/>
            </a:prstGeom>
          </p:spPr>
        </p:pic>
        <p:pic>
          <p:nvPicPr>
            <p:cNvPr id="25" name="Afbeelding 24"/>
            <p:cNvPicPr>
              <a:picLocks noChangeAspect="1"/>
            </p:cNvPicPr>
            <p:nvPr/>
          </p:nvPicPr>
          <p:blipFill>
            <a:blip r:embed="rId5">
              <a:extLst>
                <a:ext uri="{28A0092B-C50C-407E-A947-70E740481C1C}">
                  <a14:useLocalDpi xmlns:a14="https://schemas.microsoft.com/office/drawing/2010/main" val="0"/>
                </a:ext>
              </a:extLst>
            </a:blip>
            <a:stretch>
              <a:fillRect/>
            </a:stretch>
          </p:blipFill>
          <p:spPr>
            <a:xfrm>
              <a:off x="7987406" y="822037"/>
              <a:ext cx="401174" cy="861939"/>
            </a:xfrm>
            <a:prstGeom prst="rect">
              <a:avLst/>
            </a:prstGeom>
          </p:spPr>
        </p:pic>
        <p:pic>
          <p:nvPicPr>
            <p:cNvPr id="26" name="Afbeelding 25"/>
            <p:cNvPicPr>
              <a:picLocks noChangeAspect="1"/>
            </p:cNvPicPr>
            <p:nvPr/>
          </p:nvPicPr>
          <p:blipFill>
            <a:blip r:embed="rId5">
              <a:extLst>
                <a:ext uri="{28A0092B-C50C-407E-A947-70E740481C1C}">
                  <a14:useLocalDpi xmlns:a14="https://schemas.microsoft.com/office/drawing/2010/main" val="0"/>
                </a:ext>
              </a:extLst>
            </a:blip>
            <a:stretch>
              <a:fillRect/>
            </a:stretch>
          </p:blipFill>
          <p:spPr>
            <a:xfrm>
              <a:off x="5575451" y="3998925"/>
              <a:ext cx="401174" cy="861939"/>
            </a:xfrm>
            <a:prstGeom prst="rect">
              <a:avLst/>
            </a:prstGeom>
          </p:spPr>
        </p:pic>
        <p:pic>
          <p:nvPicPr>
            <p:cNvPr id="27" name="Afbeelding 26"/>
            <p:cNvPicPr>
              <a:picLocks noChangeAspect="1"/>
            </p:cNvPicPr>
            <p:nvPr/>
          </p:nvPicPr>
          <p:blipFill>
            <a:blip r:embed="rId5">
              <a:extLst>
                <a:ext uri="{28A0092B-C50C-407E-A947-70E740481C1C}">
                  <a14:useLocalDpi xmlns:a14="https://schemas.microsoft.com/office/drawing/2010/main" val="0"/>
                </a:ext>
              </a:extLst>
            </a:blip>
            <a:stretch>
              <a:fillRect/>
            </a:stretch>
          </p:blipFill>
          <p:spPr>
            <a:xfrm>
              <a:off x="7176520" y="3994927"/>
              <a:ext cx="401174" cy="861939"/>
            </a:xfrm>
            <a:prstGeom prst="rect">
              <a:avLst/>
            </a:prstGeom>
          </p:spPr>
        </p:pic>
        <p:pic>
          <p:nvPicPr>
            <p:cNvPr id="28" name="Afbeelding 27"/>
            <p:cNvPicPr>
              <a:picLocks noChangeAspect="1"/>
            </p:cNvPicPr>
            <p:nvPr/>
          </p:nvPicPr>
          <p:blipFill>
            <a:blip r:embed="rId5">
              <a:extLst>
                <a:ext uri="{28A0092B-C50C-407E-A947-70E740481C1C}">
                  <a14:useLocalDpi xmlns:a14="https://schemas.microsoft.com/office/drawing/2010/main" val="0"/>
                </a:ext>
              </a:extLst>
            </a:blip>
            <a:stretch>
              <a:fillRect/>
            </a:stretch>
          </p:blipFill>
          <p:spPr>
            <a:xfrm>
              <a:off x="7377107" y="2058328"/>
              <a:ext cx="401174" cy="861939"/>
            </a:xfrm>
            <a:prstGeom prst="rect">
              <a:avLst/>
            </a:prstGeom>
          </p:spPr>
        </p:pic>
        <p:pic>
          <p:nvPicPr>
            <p:cNvPr id="29" name="Afbeelding 28"/>
            <p:cNvPicPr>
              <a:picLocks noChangeAspect="1"/>
            </p:cNvPicPr>
            <p:nvPr/>
          </p:nvPicPr>
          <p:blipFill>
            <a:blip r:embed="rId5">
              <a:extLst>
                <a:ext uri="{28A0092B-C50C-407E-A947-70E740481C1C}">
                  <a14:useLocalDpi xmlns:a14="https://schemas.microsoft.com/office/drawing/2010/main" val="0"/>
                </a:ext>
              </a:extLst>
            </a:blip>
            <a:stretch>
              <a:fillRect/>
            </a:stretch>
          </p:blipFill>
          <p:spPr>
            <a:xfrm>
              <a:off x="5712210" y="5102912"/>
              <a:ext cx="401174" cy="861939"/>
            </a:xfrm>
            <a:prstGeom prst="rect">
              <a:avLst/>
            </a:prstGeom>
          </p:spPr>
        </p:pic>
      </p:grpSp>
    </p:spTree>
    <p:extLst>
      <p:ext uri="{BB962C8B-B14F-4D97-AF65-F5344CB8AC3E}">
        <p14:creationId xmlns:p14="https://schemas.microsoft.com/office/powerpoint/2010/main" val="309151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dirty="0"/>
              <a:t> </a:t>
            </a:r>
          </a:p>
        </p:txBody>
      </p:sp>
      <p:sp>
        <p:nvSpPr>
          <p:cNvPr id="3" name="Content Placeholder 2"/>
          <p:cNvSpPr>
            <a:spLocks noGrp="1"/>
          </p:cNvSpPr>
          <p:nvPr>
            <p:ph idx="1"/>
          </p:nvPr>
        </p:nvSpPr>
        <p:spPr>
          <a:xfrm>
            <a:off x="457200" y="2705113"/>
            <a:ext cx="8229600" cy="1328129"/>
          </a:xfrm>
        </p:spPr>
        <p:txBody>
          <a:bodyPr anchor="ctr">
            <a:normAutofit/>
          </a:bodyPr>
          <a:lstStyle/>
          <a:p>
            <a:pPr marL="0" indent="0" algn="ctr">
              <a:spcBef>
                <a:spcPts val="0"/>
              </a:spcBef>
              <a:buNone/>
            </a:pPr>
            <a:r>
              <a:rPr lang="nl-NL" sz="8000" b="1" noProof="0" dirty="0"/>
              <a:t>Alles is </a:t>
            </a:r>
            <a:r>
              <a:rPr lang="nl-NL" sz="8000" b="1" noProof="0" dirty="0">
                <a:solidFill>
                  <a:srgbClr val="FF0000"/>
                </a:solidFill>
              </a:rPr>
              <a:t>energie</a:t>
            </a:r>
          </a:p>
        </p:txBody>
      </p:sp>
    </p:spTree>
    <p:extLst>
      <p:ext uri="{BB962C8B-B14F-4D97-AF65-F5344CB8AC3E}">
        <p14:creationId xmlns:p14="https://schemas.microsoft.com/office/powerpoint/2010/main" val="2525501814"/>
      </p:ext>
    </p:extLst>
  </p:cSld>
  <p:clrMapOvr>
    <a:masterClrMapping/>
  </p:clrMapOvr>
  <p:timing>
    <p:tnLst>
      <p:par>
        <p:cTn id="1" dur="indefinite" restart="never" nodeType="tmRoot"/>
      </p:par>
    </p:tnLst>
  </p:timing>
</p:sld>
</file>

<file path=ppt/slides/slide42.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0" y="432000"/>
            <a:ext cx="8136000" cy="1405290"/>
          </a:xfrm>
        </p:spPr>
        <p:txBody>
          <a:bodyPr anchor="t">
            <a:normAutofit/>
          </a:bodyPr>
          <a:lstStyle/>
          <a:p>
            <a:r>
              <a:rPr lang="nl-NL" b="1" noProof="0" dirty="0"/>
              <a:t>Yin en Yang </a:t>
            </a:r>
            <a:endParaRPr lang="nl-NL" noProof="0" dirty="0"/>
          </a:p>
        </p:txBody>
      </p:sp>
      <p:pic>
        <p:nvPicPr>
          <p:cNvPr id="4" name="Content Placeholder 3" descr="41LzLaGMDFL.jpg"/>
          <p:cNvPicPr>
            <a:picLocks noGrp="1" noChangeAspect="1"/>
          </p:cNvPicPr>
          <p:nvPr>
            <p:ph idx="1"/>
          </p:nvPr>
        </p:nvPicPr>
        <p:blipFill>
          <a:blip r:embed="rId3">
            <a:extLst>
              <a:ext uri="{28A0092B-C50C-407E-A947-70E740481C1C}">
                <a14:useLocalDpi xmlns:a14="https://schemas.microsoft.com/office/drawing/2010/main" val="0"/>
              </a:ext>
            </a:extLst>
          </a:blip>
          <a:srcRect l="-40915" r="-40915"/>
          <a:stretch>
            <a:fillRect/>
          </a:stretch>
        </p:blipFill>
        <p:spPr>
          <a:xfrm>
            <a:off x="457200" y="1620000"/>
            <a:ext cx="8229600" cy="4525963"/>
          </a:xfrm>
        </p:spPr>
      </p:pic>
    </p:spTree>
    <p:extLst>
      <p:ext uri="{BB962C8B-B14F-4D97-AF65-F5344CB8AC3E}">
        <p14:creationId xmlns:p14="https://schemas.microsoft.com/office/powerpoint/2010/main" val="3707211340"/>
      </p:ext>
    </p:extLst>
  </p:cSld>
  <p:clrMapOvr>
    <a:masterClrMapping/>
  </p:clrMapOvr>
  <p:timing>
    <p:tnLst>
      <p:par>
        <p:cTn id="1" dur="indefinite" restart="never" nodeType="tmRoot"/>
      </p:par>
    </p:tnLst>
  </p:timing>
</p:sld>
</file>

<file path=ppt/slides/slide43.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0" y="432000"/>
            <a:ext cx="8136000" cy="841323"/>
          </a:xfrm>
        </p:spPr>
        <p:txBody>
          <a:bodyPr anchor="t">
            <a:normAutofit/>
          </a:bodyPr>
          <a:lstStyle/>
          <a:p>
            <a:r>
              <a:rPr lang="nl-NL" b="1" noProof="0" dirty="0"/>
              <a:t>Tabel </a:t>
            </a:r>
            <a:r>
              <a:rPr lang="nl-NL" b="1" dirty="0"/>
              <a:t>Bewustzijn </a:t>
            </a:r>
            <a:r>
              <a:rPr lang="nl-NL" b="1" noProof="0" dirty="0"/>
              <a:t> </a:t>
            </a:r>
          </a:p>
        </p:txBody>
      </p:sp>
      <p:graphicFrame>
        <p:nvGraphicFramePr>
          <p:cNvPr id="3" name="Content Placeholder 2"/>
          <p:cNvGraphicFramePr>
            <a:graphicFrameLocks noGrp="1"/>
          </p:cNvGraphicFramePr>
          <p:nvPr>
            <p:ph idx="1"/>
            <p:extLst>
              <p:ext uri="{D42A27DB-BD31-4B8C-83A1-F6EECF244321}">
                <p14:modId xmlns:p14="https://schemas.microsoft.com/office/powerpoint/2010/main" val="272590869"/>
              </p:ext>
            </p:extLst>
          </p:nvPr>
        </p:nvGraphicFramePr>
        <p:xfrm>
          <a:off x="974220" y="1597545"/>
          <a:ext cx="7178468" cy="3472490"/>
        </p:xfrm>
        <a:graphic>
          <a:graphicData uri="https://schemas.openxmlformats.org/drawingml/2006/table">
            <a:tbl>
              <a:tblPr firstRow="1" bandRow="1">
                <a:tableStyleId>{793D81CF-94F2-401A-BA57-92F5A7B2D0C5}</a:tableStyleId>
              </a:tblPr>
              <a:tblGrid>
                <a:gridCol w="3597779">
                  <a:extLst>
                    <a:ext uri="{9D8B030D-6E8A-4147-A177-3AD203B41FA5}">
                      <a16:colId xmlns:a16="https://schemas.microsoft.com/office/drawing/2014/main" xmlns="" val="20000"/>
                    </a:ext>
                  </a:extLst>
                </a:gridCol>
                <a:gridCol w="3580689">
                  <a:extLst>
                    <a:ext uri="{9D8B030D-6E8A-4147-A177-3AD203B41FA5}">
                      <a16:colId xmlns:a16="https://schemas.microsoft.com/office/drawing/2014/main" xmlns="" val="20001"/>
                    </a:ext>
                  </a:extLst>
                </a:gridCol>
              </a:tblGrid>
              <a:tr h="425977">
                <a:tc>
                  <a:txBody>
                    <a:bodyPr/>
                    <a:lstStyle/>
                    <a:p>
                      <a:r>
                        <a:rPr lang="nl-NL" dirty="0"/>
                        <a:t>Yang - Mannelijk</a:t>
                      </a:r>
                      <a:r>
                        <a:rPr lang="nl-NL" baseline="0" dirty="0"/>
                        <a:t> bewustzijn </a:t>
                      </a:r>
                      <a:endParaRPr lang="nl-NL" dirty="0"/>
                    </a:p>
                  </a:txBody>
                  <a:tcPr/>
                </a:tc>
                <a:tc>
                  <a:txBody>
                    <a:bodyPr/>
                    <a:lstStyle/>
                    <a:p>
                      <a:r>
                        <a:rPr lang="nl-NL" dirty="0"/>
                        <a:t>Yin - Vrouwelijk</a:t>
                      </a:r>
                      <a:r>
                        <a:rPr lang="nl-NL" baseline="0" dirty="0"/>
                        <a:t> bewustzijn</a:t>
                      </a:r>
                      <a:endParaRPr lang="nl-NL" dirty="0"/>
                    </a:p>
                  </a:txBody>
                  <a:tcPr/>
                </a:tc>
                <a:extLst>
                  <a:ext uri="{0D108BD9-81ED-4DB2-BD59-A6C34878D82A}">
                    <a16:rowId xmlns:a16="https://schemas.microsoft.com/office/drawing/2014/main" xmlns="" val="10000"/>
                  </a:ext>
                </a:extLst>
              </a:tr>
              <a:tr h="425977">
                <a:tc>
                  <a:txBody>
                    <a:bodyPr/>
                    <a:lstStyle/>
                    <a:p>
                      <a:r>
                        <a:rPr lang="en-US" dirty="0"/>
                        <a:t>H</a:t>
                      </a:r>
                      <a:r>
                        <a:rPr lang="nl-NL" dirty="0"/>
                        <a:t>et</a:t>
                      </a:r>
                      <a:r>
                        <a:rPr lang="nl-NL" baseline="0" dirty="0"/>
                        <a:t> zakelijke staat centraal: de poort naar buiten  </a:t>
                      </a:r>
                      <a:endParaRPr lang="nl-NL" dirty="0"/>
                    </a:p>
                  </a:txBody>
                  <a:tcPr/>
                </a:tc>
                <a:tc>
                  <a:txBody>
                    <a:bodyPr/>
                    <a:lstStyle/>
                    <a:p>
                      <a:r>
                        <a:rPr lang="nl-NL" dirty="0"/>
                        <a:t>Het</a:t>
                      </a:r>
                      <a:r>
                        <a:rPr lang="nl-NL" baseline="0" dirty="0"/>
                        <a:t> persoonlijke staat centraal: verbinden en voeden </a:t>
                      </a:r>
                      <a:endParaRPr lang="nl-NL" dirty="0"/>
                    </a:p>
                  </a:txBody>
                  <a:tcPr/>
                </a:tc>
                <a:extLst>
                  <a:ext uri="{0D108BD9-81ED-4DB2-BD59-A6C34878D82A}">
                    <a16:rowId xmlns:a16="https://schemas.microsoft.com/office/drawing/2014/main" xmlns="" val="10001"/>
                  </a:ext>
                </a:extLst>
              </a:tr>
              <a:tr h="425977">
                <a:tc>
                  <a:txBody>
                    <a:bodyPr/>
                    <a:lstStyle/>
                    <a:p>
                      <a:r>
                        <a:rPr lang="nl-NL" dirty="0"/>
                        <a:t>Actie,</a:t>
                      </a:r>
                      <a:r>
                        <a:rPr lang="nl-NL" baseline="0" dirty="0"/>
                        <a:t> doelgericht en direct </a:t>
                      </a:r>
                      <a:endParaRPr lang="nl-NL" dirty="0"/>
                    </a:p>
                  </a:txBody>
                  <a:tcPr/>
                </a:tc>
                <a:tc>
                  <a:txBody>
                    <a:bodyPr/>
                    <a:lstStyle/>
                    <a:p>
                      <a:r>
                        <a:rPr lang="nl-NL" dirty="0"/>
                        <a:t>Wachten in vertrouwen</a:t>
                      </a:r>
                    </a:p>
                  </a:txBody>
                  <a:tcPr/>
                </a:tc>
                <a:extLst>
                  <a:ext uri="{0D108BD9-81ED-4DB2-BD59-A6C34878D82A}">
                    <a16:rowId xmlns:a16="https://schemas.microsoft.com/office/drawing/2014/main" xmlns="" val="10002"/>
                  </a:ext>
                </a:extLst>
              </a:tr>
              <a:tr h="425977">
                <a:tc>
                  <a:txBody>
                    <a:bodyPr/>
                    <a:lstStyle/>
                    <a:p>
                      <a:r>
                        <a:rPr lang="nl-NL" dirty="0"/>
                        <a:t>Scheppend, onderscheidend </a:t>
                      </a:r>
                    </a:p>
                  </a:txBody>
                  <a:tcPr/>
                </a:tc>
                <a:tc>
                  <a:txBody>
                    <a:bodyPr/>
                    <a:lstStyle/>
                    <a:p>
                      <a:r>
                        <a:rPr lang="nl-NL" dirty="0"/>
                        <a:t>Ontvangend, koesterend en zorgend</a:t>
                      </a:r>
                    </a:p>
                  </a:txBody>
                  <a:tcPr/>
                </a:tc>
                <a:extLst>
                  <a:ext uri="{0D108BD9-81ED-4DB2-BD59-A6C34878D82A}">
                    <a16:rowId xmlns:a16="https://schemas.microsoft.com/office/drawing/2014/main" xmlns="" val="10003"/>
                  </a:ext>
                </a:extLst>
              </a:tr>
              <a:tr h="42597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a:t>Competitie en dominantie, winnen en verliezen </a:t>
                      </a:r>
                    </a:p>
                    <a:p>
                      <a:endParaRPr lang="nl-NL" dirty="0"/>
                    </a:p>
                  </a:txBody>
                  <a:tcPr/>
                </a:tc>
                <a:tc>
                  <a:txBody>
                    <a:bodyPr/>
                    <a:lstStyle/>
                    <a:p>
                      <a:r>
                        <a:rPr lang="nl-NL" dirty="0"/>
                        <a:t>Zekerheid, risico mijden en vervulling in relaties </a:t>
                      </a:r>
                    </a:p>
                  </a:txBody>
                  <a:tcPr/>
                </a:tc>
                <a:extLst>
                  <a:ext uri="{0D108BD9-81ED-4DB2-BD59-A6C34878D82A}">
                    <a16:rowId xmlns:a16="https://schemas.microsoft.com/office/drawing/2014/main" xmlns="" val="10004"/>
                  </a:ext>
                </a:extLst>
              </a:tr>
              <a:tr h="425977">
                <a:tc>
                  <a:txBody>
                    <a:bodyPr/>
                    <a:lstStyle/>
                    <a:p>
                      <a:r>
                        <a:rPr lang="nl-NL" dirty="0"/>
                        <a:t>Trofee, alertheid en krachtmeting </a:t>
                      </a:r>
                    </a:p>
                  </a:txBody>
                  <a:tcPr/>
                </a:tc>
                <a:tc>
                  <a:txBody>
                    <a:bodyPr/>
                    <a:lstStyle/>
                    <a:p>
                      <a:r>
                        <a:rPr lang="nl-NL" dirty="0"/>
                        <a:t>Geen triomfgedrag</a:t>
                      </a:r>
                      <a:r>
                        <a:rPr lang="nl-NL" baseline="0" dirty="0"/>
                        <a:t> en geen uiterlijk vertoon van macht en status </a:t>
                      </a:r>
                      <a:endParaRPr lang="nl-NL" dirty="0"/>
                    </a:p>
                  </a:txBody>
                  <a:tcPr/>
                </a:tc>
                <a:extLst>
                  <a:ext uri="{0D108BD9-81ED-4DB2-BD59-A6C34878D82A}">
                    <a16:rowId xmlns:a16="https://schemas.microsoft.com/office/drawing/2014/main" xmlns="" val="10005"/>
                  </a:ext>
                </a:extLst>
              </a:tr>
            </a:tbl>
          </a:graphicData>
        </a:graphic>
      </p:graphicFrame>
      <p:sp>
        <p:nvSpPr>
          <p:cNvPr id="4" name="TextBox 3"/>
          <p:cNvSpPr txBox="1"/>
          <p:nvPr/>
        </p:nvSpPr>
        <p:spPr>
          <a:xfrm>
            <a:off x="974220" y="5530273"/>
            <a:ext cx="6992144" cy="369332"/>
          </a:xfrm>
          <a:prstGeom prst="rect">
            <a:avLst/>
          </a:prstGeom>
          <a:noFill/>
        </p:spPr>
        <p:txBody>
          <a:bodyPr wrap="square" rtlCol="0">
            <a:spAutoFit/>
          </a:bodyPr>
          <a:lstStyle/>
          <a:p>
            <a:r>
              <a:rPr lang="en-US" dirty="0"/>
              <a:t>* Jung en Karen </a:t>
            </a:r>
            <a:r>
              <a:rPr lang="en-US" dirty="0" err="1"/>
              <a:t>Hamaker</a:t>
            </a:r>
            <a:r>
              <a:rPr lang="en-US" dirty="0"/>
              <a:t> – </a:t>
            </a:r>
            <a:r>
              <a:rPr lang="en-US" dirty="0" err="1"/>
              <a:t>Zondag</a:t>
            </a:r>
            <a:r>
              <a:rPr lang="en-US" dirty="0"/>
              <a:t> </a:t>
            </a:r>
          </a:p>
        </p:txBody>
      </p:sp>
    </p:spTree>
    <p:extLst>
      <p:ext uri="{BB962C8B-B14F-4D97-AF65-F5344CB8AC3E}">
        <p14:creationId xmlns:p14="https://schemas.microsoft.com/office/powerpoint/2010/main" val="8809577"/>
      </p:ext>
    </p:extLst>
  </p:cSld>
  <p:clrMapOvr>
    <a:masterClrMapping/>
  </p:clrMapOvr>
  <p:timing>
    <p:tnLst>
      <p:par>
        <p:cTn id="1" dur="indefinite" restart="never" nodeType="tmRoot"/>
      </p:par>
    </p:tnLst>
  </p:timing>
</p:sld>
</file>

<file path=ppt/slides/slide44.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2" y="2062258"/>
            <a:ext cx="8229600" cy="2733483"/>
          </a:xfrm>
        </p:spPr>
        <p:txBody>
          <a:bodyPr anchor="ctr">
            <a:noAutofit/>
          </a:bodyPr>
          <a:lstStyle/>
          <a:p>
            <a:pPr>
              <a:lnSpc>
                <a:spcPct val="80000"/>
              </a:lnSpc>
            </a:pPr>
            <a:r>
              <a:rPr lang="nl-NL" sz="8000" b="1" dirty="0">
                <a:solidFill>
                  <a:srgbClr val="FF0000"/>
                </a:solidFill>
              </a:rPr>
              <a:t>Vraag</a:t>
            </a:r>
            <a:r>
              <a:rPr lang="nl-NL" sz="8000" b="1" noProof="0" dirty="0"/>
              <a:t/>
            </a:r>
            <a:br>
              <a:rPr lang="nl-NL" sz="8000" b="1" noProof="0" dirty="0"/>
            </a:br>
            <a:r>
              <a:rPr lang="en-US" sz="8000" dirty="0" err="1"/>
              <a:t>Zou</a:t>
            </a:r>
            <a:r>
              <a:rPr lang="en-US" sz="8000" dirty="0"/>
              <a:t> je </a:t>
            </a:r>
            <a:r>
              <a:rPr lang="en-US" sz="8000" dirty="0" err="1"/>
              <a:t>willen</a:t>
            </a:r>
            <a:r>
              <a:rPr lang="en-US" sz="8000" dirty="0"/>
              <a:t> </a:t>
            </a:r>
            <a:r>
              <a:rPr lang="en-US" sz="8000" dirty="0" err="1"/>
              <a:t>gaan</a:t>
            </a:r>
            <a:r>
              <a:rPr lang="en-US" sz="8000" dirty="0"/>
              <a:t> </a:t>
            </a:r>
            <a:r>
              <a:rPr lang="en-US" sz="8000" dirty="0" err="1"/>
              <a:t>staan</a:t>
            </a:r>
            <a:r>
              <a:rPr lang="en-US" sz="8000" dirty="0"/>
              <a:t> op </a:t>
            </a:r>
            <a:r>
              <a:rPr lang="en-US" sz="8000" dirty="0" err="1"/>
              <a:t>één</a:t>
            </a:r>
            <a:r>
              <a:rPr lang="en-US" sz="8000" dirty="0"/>
              <a:t> been? </a:t>
            </a:r>
            <a:endParaRPr lang="nl-NL" sz="8000" b="1" noProof="0" dirty="0"/>
          </a:p>
        </p:txBody>
      </p:sp>
    </p:spTree>
    <p:extLst>
      <p:ext uri="{BB962C8B-B14F-4D97-AF65-F5344CB8AC3E}">
        <p14:creationId xmlns:p14="https://schemas.microsoft.com/office/powerpoint/2010/main" val="1526846195"/>
      </p:ext>
    </p:extLst>
  </p:cSld>
  <p:clrMapOvr>
    <a:masterClrMapping/>
  </p:clrMapOvr>
  <p:timing>
    <p:tnLst>
      <p:par>
        <p:cTn id="1" dur="indefinite" restart="never" nodeType="tmRoot"/>
      </p:par>
    </p:tnLst>
  </p:timing>
</p:sld>
</file>

<file path=ppt/slides/slide45.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504000" y="432000"/>
            <a:ext cx="8136000" cy="1548699"/>
          </a:xfrm>
        </p:spPr>
        <p:txBody>
          <a:bodyPr anchor="t"/>
          <a:lstStyle/>
          <a:p>
            <a:r>
              <a:rPr lang="nl-NL" b="1" noProof="0" dirty="0"/>
              <a:t>Fundamenten   </a:t>
            </a:r>
          </a:p>
        </p:txBody>
      </p:sp>
      <p:pic>
        <p:nvPicPr>
          <p:cNvPr id="10" name="Picture 5" descr="Wortels.jpg"/>
          <p:cNvPicPr>
            <a:picLocks noChangeAspect="1"/>
          </p:cNvPicPr>
          <p:nvPr/>
        </p:nvPicPr>
        <p:blipFill>
          <a:blip r:embed="rId3">
            <a:extLst>
              <a:ext uri="{28A0092B-C50C-407E-A947-70E740481C1C}">
                <a14:useLocalDpi xmlns:a14="https://schemas.microsoft.com/office/drawing/2010/main" val="0"/>
              </a:ext>
            </a:extLst>
          </a:blip>
          <a:stretch>
            <a:fillRect/>
          </a:stretch>
        </p:blipFill>
        <p:spPr>
          <a:xfrm>
            <a:off x="1017849" y="1620000"/>
            <a:ext cx="7108301" cy="3981450"/>
          </a:xfrm>
          <a:prstGeom prst="rect">
            <a:avLst/>
          </a:prstGeom>
        </p:spPr>
      </p:pic>
      <p:sp>
        <p:nvSpPr>
          <p:cNvPr id="11" name="TextBox 6"/>
          <p:cNvSpPr txBox="1"/>
          <p:nvPr/>
        </p:nvSpPr>
        <p:spPr>
          <a:xfrm>
            <a:off x="1281868" y="2931052"/>
            <a:ext cx="6580262"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400" b="1" dirty="0">
                <a:solidFill>
                  <a:schemeClr val="bg1"/>
                </a:solidFill>
              </a:rPr>
              <a:t>5000 </a:t>
            </a:r>
            <a:r>
              <a:rPr lang="en-US" sz="4400" b="1" dirty="0" err="1">
                <a:solidFill>
                  <a:schemeClr val="bg1"/>
                </a:solidFill>
              </a:rPr>
              <a:t>jaar</a:t>
            </a:r>
            <a:r>
              <a:rPr lang="en-US" sz="4400" b="1" dirty="0">
                <a:solidFill>
                  <a:schemeClr val="bg1"/>
                </a:solidFill>
              </a:rPr>
              <a:t> </a:t>
            </a:r>
            <a:r>
              <a:rPr lang="en-US" sz="4400" b="1" dirty="0" err="1">
                <a:solidFill>
                  <a:schemeClr val="bg1"/>
                </a:solidFill>
              </a:rPr>
              <a:t>Dominatormodel</a:t>
            </a:r>
            <a:r>
              <a:rPr lang="en-US" sz="4400" b="1" dirty="0">
                <a:solidFill>
                  <a:schemeClr val="bg1"/>
                </a:solidFill>
              </a:rPr>
              <a:t> </a:t>
            </a:r>
          </a:p>
        </p:txBody>
      </p:sp>
      <p:sp>
        <p:nvSpPr>
          <p:cNvPr id="12" name="TextBox 3"/>
          <p:cNvSpPr txBox="1"/>
          <p:nvPr/>
        </p:nvSpPr>
        <p:spPr>
          <a:xfrm>
            <a:off x="1517023" y="3662465"/>
            <a:ext cx="6109953" cy="769441"/>
          </a:xfrm>
          <a:prstGeom prst="rect">
            <a:avLst/>
          </a:prstGeom>
          <a:noFill/>
        </p:spPr>
        <p:txBody>
          <a:bodyPr wrap="square" rtlCol="0">
            <a:spAutoFit/>
          </a:bodyPr>
          <a:lstStyle/>
          <a:p>
            <a:pPr algn="ctr"/>
            <a:r>
              <a:rPr lang="en-US" sz="4400" b="1" dirty="0" err="1">
                <a:solidFill>
                  <a:srgbClr val="FFFFFF"/>
                </a:solidFill>
              </a:rPr>
              <a:t>Dualistisch</a:t>
            </a:r>
            <a:r>
              <a:rPr lang="en-US" sz="4400" b="1" dirty="0">
                <a:solidFill>
                  <a:srgbClr val="FFFFFF"/>
                </a:solidFill>
              </a:rPr>
              <a:t> </a:t>
            </a:r>
            <a:r>
              <a:rPr lang="en-US" sz="4400" b="1" dirty="0" err="1">
                <a:solidFill>
                  <a:srgbClr val="FFFFFF"/>
                </a:solidFill>
              </a:rPr>
              <a:t>Wereldbeeld</a:t>
            </a:r>
            <a:r>
              <a:rPr lang="en-US" sz="4400" b="1" dirty="0">
                <a:solidFill>
                  <a:srgbClr val="FFFFFF"/>
                </a:solidFill>
              </a:rPr>
              <a:t> </a:t>
            </a:r>
          </a:p>
        </p:txBody>
      </p:sp>
      <p:sp>
        <p:nvSpPr>
          <p:cNvPr id="5" name="TextBox 4"/>
          <p:cNvSpPr txBox="1"/>
          <p:nvPr/>
        </p:nvSpPr>
        <p:spPr>
          <a:xfrm>
            <a:off x="1017849" y="4393878"/>
            <a:ext cx="7108301" cy="769441"/>
          </a:xfrm>
          <a:prstGeom prst="rect">
            <a:avLst/>
          </a:prstGeom>
          <a:noFill/>
        </p:spPr>
        <p:txBody>
          <a:bodyPr wrap="square" rtlCol="0">
            <a:spAutoFit/>
          </a:bodyPr>
          <a:lstStyle/>
          <a:p>
            <a:pPr algn="ctr"/>
            <a:r>
              <a:rPr lang="en-US" sz="4400" b="1" dirty="0" err="1">
                <a:solidFill>
                  <a:srgbClr val="FFFFFF"/>
                </a:solidFill>
              </a:rPr>
              <a:t>Bewustzijn</a:t>
            </a:r>
            <a:r>
              <a:rPr lang="en-US" sz="4400" b="1" dirty="0">
                <a:solidFill>
                  <a:srgbClr val="FFFFFF"/>
                </a:solidFill>
              </a:rPr>
              <a:t> </a:t>
            </a:r>
            <a:r>
              <a:rPr lang="en-US" sz="4400" b="1" dirty="0" err="1">
                <a:solidFill>
                  <a:srgbClr val="FFFFFF"/>
                </a:solidFill>
              </a:rPr>
              <a:t>uit</a:t>
            </a:r>
            <a:r>
              <a:rPr lang="en-US" sz="4400" b="1" dirty="0">
                <a:solidFill>
                  <a:srgbClr val="FFFFFF"/>
                </a:solidFill>
              </a:rPr>
              <a:t> </a:t>
            </a:r>
            <a:r>
              <a:rPr lang="en-US" sz="4400" b="1" dirty="0" err="1">
                <a:solidFill>
                  <a:srgbClr val="FFFFFF"/>
                </a:solidFill>
              </a:rPr>
              <a:t>balans</a:t>
            </a:r>
            <a:r>
              <a:rPr lang="en-US" sz="4400" b="1" dirty="0">
                <a:solidFill>
                  <a:srgbClr val="FFFFFF"/>
                </a:solidFill>
              </a:rPr>
              <a:t>  </a:t>
            </a:r>
          </a:p>
        </p:txBody>
      </p:sp>
    </p:spTree>
    <p:extLst>
      <p:ext uri="{BB962C8B-B14F-4D97-AF65-F5344CB8AC3E}">
        <p14:creationId xmlns:p14="https://schemas.microsoft.com/office/powerpoint/2010/main" val="3798573345"/>
      </p:ext>
    </p:extLst>
  </p:cSld>
  <p:clrMapOvr>
    <a:masterClrMapping/>
  </p:clrMapOvr>
  <p:timing>
    <p:tnLst>
      <p:par>
        <p:cTn id="1" dur="indefinite" restart="never" nodeType="tmRoot"/>
      </p:par>
    </p:tnLst>
  </p:timing>
</p:sld>
</file>

<file path=ppt/slides/slide46.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grpSp>
        <p:nvGrpSpPr>
          <p:cNvPr id="20" name="Groep 19"/>
          <p:cNvGrpSpPr/>
          <p:nvPr/>
        </p:nvGrpSpPr>
        <p:grpSpPr>
          <a:xfrm>
            <a:off x="5364373" y="235892"/>
            <a:ext cx="3783321" cy="2875323"/>
            <a:chOff x="5364373" y="235892"/>
            <a:chExt cx="3783321" cy="2875323"/>
          </a:xfrm>
        </p:grpSpPr>
        <p:pic>
          <p:nvPicPr>
            <p:cNvPr id="16" name="Afbeelding 15"/>
            <p:cNvPicPr>
              <a:picLocks noChangeAspect="1"/>
            </p:cNvPicPr>
            <p:nvPr/>
          </p:nvPicPr>
          <p:blipFill>
            <a:blip r:embed="rId3">
              <a:extLst>
                <a:ext uri="{28A0092B-C50C-407E-A947-70E740481C1C}">
                  <a14:useLocalDpi xmlns:a14="https://schemas.microsoft.com/office/drawing/2010/main" val="0"/>
                </a:ext>
              </a:extLst>
            </a:blip>
            <a:stretch>
              <a:fillRect/>
            </a:stretch>
          </p:blipFill>
          <p:spPr>
            <a:xfrm rot="1177157" flipH="1">
              <a:off x="5364373" y="235892"/>
              <a:ext cx="3783321" cy="2875323"/>
            </a:xfrm>
            <a:prstGeom prst="rect">
              <a:avLst/>
            </a:prstGeom>
          </p:spPr>
        </p:pic>
        <p:sp>
          <p:nvSpPr>
            <p:cNvPr id="15" name="Rechthoek 14"/>
            <p:cNvSpPr/>
            <p:nvPr/>
          </p:nvSpPr>
          <p:spPr>
            <a:xfrm>
              <a:off x="6798525" y="1673555"/>
              <a:ext cx="1327623" cy="1202994"/>
            </a:xfrm>
            <a:prstGeom prst="rect">
              <a:avLst/>
            </a:prstGeom>
            <a:solidFill>
              <a:schemeClr val="bg1"/>
            </a:solidFill>
            <a:effectLst>
              <a:outerShdw blurRad="50800" dist="38100" dir="16200000" rotWithShape="0">
                <a:prstClr val="black">
                  <a:alpha val="40000"/>
                </a:prstClr>
              </a:outerShdw>
            </a:effectLst>
          </p:spPr>
          <p:txBody>
            <a:bodyPr wrap="square" lIns="108000" tIns="108000" rIns="108000" bIns="108000">
              <a:spAutoFit/>
            </a:bodyPr>
            <a:lstStyle/>
            <a:p>
              <a:pPr algn="ctr">
                <a:lnSpc>
                  <a:spcPct val="80000"/>
                </a:lnSpc>
              </a:pPr>
              <a:r>
                <a:rPr lang="nl-NL" sz="2000" dirty="0"/>
                <a:t>richting van onze culturele evolutie</a:t>
              </a:r>
            </a:p>
          </p:txBody>
        </p:sp>
      </p:grpSp>
      <p:grpSp>
        <p:nvGrpSpPr>
          <p:cNvPr id="3" name="Groep 2"/>
          <p:cNvGrpSpPr/>
          <p:nvPr/>
        </p:nvGrpSpPr>
        <p:grpSpPr>
          <a:xfrm>
            <a:off x="60158" y="0"/>
            <a:ext cx="3779731" cy="2876549"/>
            <a:chOff x="60158" y="0"/>
            <a:chExt cx="3779731" cy="2876549"/>
          </a:xfrm>
        </p:grpSpPr>
        <p:pic>
          <p:nvPicPr>
            <p:cNvPr id="2" name="Afbeelding 1"/>
            <p:cNvPicPr>
              <a:picLocks noChangeAspect="1"/>
            </p:cNvPicPr>
            <p:nvPr/>
          </p:nvPicPr>
          <p:blipFill>
            <a:blip r:embed="rId3">
              <a:extLst>
                <a:ext uri="{28A0092B-C50C-407E-A947-70E740481C1C}">
                  <a14:useLocalDpi xmlns:a14="https://schemas.microsoft.com/office/drawing/2010/main" val="0"/>
                </a:ext>
              </a:extLst>
            </a:blip>
            <a:stretch>
              <a:fillRect/>
            </a:stretch>
          </p:blipFill>
          <p:spPr>
            <a:xfrm>
              <a:off x="60158" y="0"/>
              <a:ext cx="3779731" cy="2872596"/>
            </a:xfrm>
            <a:prstGeom prst="rect">
              <a:avLst/>
            </a:prstGeom>
          </p:spPr>
        </p:pic>
        <p:sp>
          <p:nvSpPr>
            <p:cNvPr id="5" name="Rechthoek 4"/>
            <p:cNvSpPr/>
            <p:nvPr/>
          </p:nvSpPr>
          <p:spPr>
            <a:xfrm>
              <a:off x="1017848" y="1673555"/>
              <a:ext cx="1388922" cy="1202994"/>
            </a:xfrm>
            <a:prstGeom prst="rect">
              <a:avLst/>
            </a:prstGeom>
            <a:solidFill>
              <a:schemeClr val="bg1"/>
            </a:solidFill>
            <a:effectLst>
              <a:outerShdw blurRad="50800" dist="38100" dir="16200000" rotWithShape="0">
                <a:prstClr val="black">
                  <a:alpha val="40000"/>
                </a:prstClr>
              </a:outerShdw>
            </a:effectLst>
          </p:spPr>
          <p:txBody>
            <a:bodyPr wrap="square" lIns="108000" tIns="108000" rIns="108000" bIns="108000">
              <a:spAutoFit/>
            </a:bodyPr>
            <a:lstStyle/>
            <a:p>
              <a:pPr algn="ctr">
                <a:lnSpc>
                  <a:spcPct val="80000"/>
                </a:lnSpc>
              </a:pPr>
              <a:r>
                <a:rPr lang="nl-NL" sz="2000" dirty="0"/>
                <a:t>Gevolgen individuele mannen en vrouwen</a:t>
              </a:r>
            </a:p>
          </p:txBody>
        </p:sp>
      </p:grpSp>
      <p:grpSp>
        <p:nvGrpSpPr>
          <p:cNvPr id="13" name="Groep 12"/>
          <p:cNvGrpSpPr/>
          <p:nvPr/>
        </p:nvGrpSpPr>
        <p:grpSpPr>
          <a:xfrm>
            <a:off x="1443137" y="-513714"/>
            <a:ext cx="6019200" cy="4574592"/>
            <a:chOff x="1443137" y="-513714"/>
            <a:chExt cx="6019200" cy="4574592"/>
          </a:xfrm>
        </p:grpSpPr>
        <p:pic>
          <p:nvPicPr>
            <p:cNvPr id="4" name="Afbeelding 3"/>
            <p:cNvPicPr>
              <a:picLocks noChangeAspect="1"/>
            </p:cNvPicPr>
            <p:nvPr/>
          </p:nvPicPr>
          <p:blipFill>
            <a:blip r:embed="rId3">
              <a:extLst>
                <a:ext uri="{28A0092B-C50C-407E-A947-70E740481C1C}">
                  <a14:useLocalDpi xmlns:a14="https://schemas.microsoft.com/office/drawing/2010/main" val="0"/>
                </a:ext>
              </a:extLst>
            </a:blip>
            <a:stretch>
              <a:fillRect/>
            </a:stretch>
          </p:blipFill>
          <p:spPr>
            <a:xfrm>
              <a:off x="1443137" y="-513714"/>
              <a:ext cx="6019200" cy="4574592"/>
            </a:xfrm>
            <a:prstGeom prst="rect">
              <a:avLst/>
            </a:prstGeom>
          </p:spPr>
        </p:pic>
        <p:sp>
          <p:nvSpPr>
            <p:cNvPr id="12" name="Rechthoek 11"/>
            <p:cNvSpPr/>
            <p:nvPr/>
          </p:nvSpPr>
          <p:spPr>
            <a:xfrm>
              <a:off x="2510287" y="1673555"/>
              <a:ext cx="4166557" cy="1202994"/>
            </a:xfrm>
            <a:prstGeom prst="rect">
              <a:avLst/>
            </a:prstGeom>
            <a:solidFill>
              <a:schemeClr val="bg1"/>
            </a:solidFill>
            <a:effectLst>
              <a:outerShdw blurRad="50800" dist="38100" dir="16200000" rotWithShape="0">
                <a:prstClr val="black">
                  <a:alpha val="40000"/>
                </a:prstClr>
              </a:outerShdw>
            </a:effectLst>
          </p:spPr>
          <p:txBody>
            <a:bodyPr wrap="square" lIns="108000" tIns="108000" rIns="108000" bIns="108000">
              <a:spAutoFit/>
            </a:bodyPr>
            <a:lstStyle/>
            <a:p>
              <a:pPr algn="ctr">
                <a:lnSpc>
                  <a:spcPct val="80000"/>
                </a:lnSpc>
              </a:pPr>
              <a:r>
                <a:rPr lang="nl-NL" sz="2000" dirty="0"/>
                <a:t>effect op onze waarden, </a:t>
              </a:r>
              <a:br>
                <a:rPr lang="nl-NL" sz="2000" dirty="0"/>
              </a:br>
              <a:r>
                <a:rPr lang="nl-NL" sz="2000" dirty="0"/>
                <a:t>op al onze instituties, op hoe </a:t>
              </a:r>
              <a:br>
                <a:rPr lang="nl-NL" sz="2000" dirty="0"/>
              </a:br>
              <a:r>
                <a:rPr lang="nl-NL" sz="2000" dirty="0"/>
                <a:t>we sociale, politieke en </a:t>
              </a:r>
              <a:br>
                <a:rPr lang="nl-NL" sz="2000" dirty="0"/>
              </a:br>
              <a:r>
                <a:rPr lang="nl-NL" sz="2000" dirty="0"/>
                <a:t>economische zaken vormgeven</a:t>
              </a:r>
            </a:p>
          </p:txBody>
        </p:sp>
      </p:grpSp>
      <p:pic>
        <p:nvPicPr>
          <p:cNvPr id="8" name="Picture 5" descr="Wortels.jpg"/>
          <p:cNvPicPr>
            <a:picLocks noChangeAspect="1"/>
          </p:cNvPicPr>
          <p:nvPr/>
        </p:nvPicPr>
        <p:blipFill>
          <a:blip r:embed="rId4">
            <a:extLst>
              <a:ext uri="{28A0092B-C50C-407E-A947-70E740481C1C}">
                <a14:useLocalDpi xmlns:a14="https://schemas.microsoft.com/office/drawing/2010/main" val="0"/>
              </a:ext>
            </a:extLst>
          </a:blip>
          <a:stretch>
            <a:fillRect/>
          </a:stretch>
        </p:blipFill>
        <p:spPr>
          <a:xfrm>
            <a:off x="1017848" y="2873270"/>
            <a:ext cx="7108301" cy="3981450"/>
          </a:xfrm>
          <a:prstGeom prst="rect">
            <a:avLst/>
          </a:prstGeom>
        </p:spPr>
      </p:pic>
      <p:sp>
        <p:nvSpPr>
          <p:cNvPr id="9" name="TextBox 6"/>
          <p:cNvSpPr txBox="1"/>
          <p:nvPr/>
        </p:nvSpPr>
        <p:spPr>
          <a:xfrm>
            <a:off x="1281867" y="4103136"/>
            <a:ext cx="6580262" cy="136311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nl-NL" sz="4400" b="1" dirty="0">
                <a:solidFill>
                  <a:schemeClr val="bg1"/>
                </a:solidFill>
              </a:rPr>
              <a:t>5000 jaar </a:t>
            </a:r>
            <a:r>
              <a:rPr lang="nl-NL" sz="4400" b="1" dirty="0" err="1">
                <a:solidFill>
                  <a:schemeClr val="bg1"/>
                </a:solidFill>
              </a:rPr>
              <a:t>Dominatormodel</a:t>
            </a:r>
            <a:r>
              <a:rPr lang="nl-NL" sz="4400" b="1" dirty="0">
                <a:solidFill>
                  <a:schemeClr val="bg1"/>
                </a:solidFill>
              </a:rPr>
              <a:t> </a:t>
            </a:r>
          </a:p>
        </p:txBody>
      </p:sp>
      <p:sp>
        <p:nvSpPr>
          <p:cNvPr id="10" name="TextBox 3"/>
          <p:cNvSpPr txBox="1"/>
          <p:nvPr/>
        </p:nvSpPr>
        <p:spPr>
          <a:xfrm>
            <a:off x="1517022" y="4760195"/>
            <a:ext cx="6109953" cy="1363112"/>
          </a:xfrm>
          <a:prstGeom prst="rect">
            <a:avLst/>
          </a:prstGeom>
          <a:noFill/>
        </p:spPr>
        <p:txBody>
          <a:bodyPr wrap="square" rtlCol="0">
            <a:spAutoFit/>
          </a:bodyPr>
          <a:lstStyle/>
          <a:p>
            <a:pPr algn="ctr"/>
            <a:r>
              <a:rPr lang="nl-NL" sz="4400" b="1" dirty="0">
                <a:solidFill>
                  <a:srgbClr val="FFFFFF"/>
                </a:solidFill>
              </a:rPr>
              <a:t>Dualistisch Wereldbeeld </a:t>
            </a:r>
          </a:p>
        </p:txBody>
      </p:sp>
      <p:sp>
        <p:nvSpPr>
          <p:cNvPr id="11" name="TextBox 4"/>
          <p:cNvSpPr txBox="1"/>
          <p:nvPr/>
        </p:nvSpPr>
        <p:spPr>
          <a:xfrm>
            <a:off x="1017848" y="5491608"/>
            <a:ext cx="7108301" cy="1363112"/>
          </a:xfrm>
          <a:prstGeom prst="rect">
            <a:avLst/>
          </a:prstGeom>
          <a:noFill/>
        </p:spPr>
        <p:txBody>
          <a:bodyPr wrap="square" rtlCol="0">
            <a:spAutoFit/>
          </a:bodyPr>
          <a:lstStyle/>
          <a:p>
            <a:pPr algn="ctr"/>
            <a:r>
              <a:rPr lang="nl-NL" sz="4400" b="1" dirty="0">
                <a:solidFill>
                  <a:srgbClr val="FFFFFF"/>
                </a:solidFill>
              </a:rPr>
              <a:t>Bewustzijn uit balans  </a:t>
            </a:r>
          </a:p>
        </p:txBody>
      </p:sp>
    </p:spTree>
    <p:extLst>
      <p:ext uri="{BB962C8B-B14F-4D97-AF65-F5344CB8AC3E}">
        <p14:creationId xmlns:p14="https://schemas.microsoft.com/office/powerpoint/2010/main" val="25072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2377429"/>
            <a:ext cx="8229600" cy="2103140"/>
          </a:xfrm>
          <a:prstGeom prst="rect">
            <a:avLst/>
          </a:prstGeom>
        </p:spPr>
        <p:txBody>
          <a:bodyPr vert="horz" lIns="91440" tIns="45720" rIns="91440" bIns="45720" rtlCol="0" anchor="ctr">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80000"/>
              </a:lnSpc>
              <a:spcBef>
                <a:spcPts val="0"/>
              </a:spcBef>
            </a:pPr>
            <a:r>
              <a:rPr lang="nl-NL" sz="8000" b="1" dirty="0">
                <a:solidFill>
                  <a:schemeClr val="tx1"/>
                </a:solidFill>
              </a:rPr>
              <a:t>Gevolgen Fundamenten</a:t>
            </a:r>
            <a:endParaRPr lang="nl-NL" sz="5600" dirty="0"/>
          </a:p>
        </p:txBody>
      </p:sp>
    </p:spTree>
    <p:extLst>
      <p:ext uri="{BB962C8B-B14F-4D97-AF65-F5344CB8AC3E}">
        <p14:creationId xmlns:p14="https://schemas.microsoft.com/office/powerpoint/2010/main" val="224617970"/>
      </p:ext>
    </p:extLst>
  </p:cSld>
  <p:clrMapOvr>
    <a:masterClrMapping/>
  </p:clrMapOvr>
  <p:timing>
    <p:tnLst>
      <p:par>
        <p:cTn id="1" dur="indefinite" restart="never" nodeType="tmRoot"/>
      </p:par>
    </p:tnLst>
  </p:timing>
</p:sld>
</file>

<file path=ppt/slides/slide48.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dirty="0"/>
              <a:t> </a:t>
            </a:r>
          </a:p>
        </p:txBody>
      </p:sp>
      <p:sp>
        <p:nvSpPr>
          <p:cNvPr id="3" name="Content Placeholder 2"/>
          <p:cNvSpPr>
            <a:spLocks noGrp="1"/>
          </p:cNvSpPr>
          <p:nvPr>
            <p:ph idx="1"/>
          </p:nvPr>
        </p:nvSpPr>
        <p:spPr>
          <a:xfrm>
            <a:off x="457200" y="804024"/>
            <a:ext cx="8229600" cy="5245225"/>
          </a:xfrm>
        </p:spPr>
        <p:txBody>
          <a:bodyPr anchor="ctr">
            <a:noAutofit/>
          </a:bodyPr>
          <a:lstStyle/>
          <a:p>
            <a:pPr marL="0" indent="0" algn="ctr">
              <a:lnSpc>
                <a:spcPct val="80000"/>
              </a:lnSpc>
              <a:spcBef>
                <a:spcPts val="0"/>
              </a:spcBef>
              <a:buNone/>
            </a:pPr>
            <a:r>
              <a:rPr lang="nl-NL" sz="8000" b="1" noProof="0" dirty="0">
                <a:solidFill>
                  <a:srgbClr val="FF0000"/>
                </a:solidFill>
              </a:rPr>
              <a:t>Angst</a:t>
            </a:r>
          </a:p>
          <a:p>
            <a:pPr marL="0" indent="0" algn="ctr">
              <a:lnSpc>
                <a:spcPct val="80000"/>
              </a:lnSpc>
              <a:spcBef>
                <a:spcPts val="0"/>
              </a:spcBef>
              <a:buNone/>
            </a:pPr>
            <a:r>
              <a:rPr lang="nl-NL" sz="8000" b="1" noProof="0" dirty="0"/>
              <a:t>Projecties </a:t>
            </a:r>
          </a:p>
          <a:p>
            <a:pPr marL="0" indent="0" algn="ctr">
              <a:lnSpc>
                <a:spcPct val="80000"/>
              </a:lnSpc>
              <a:spcBef>
                <a:spcPts val="0"/>
              </a:spcBef>
              <a:buNone/>
            </a:pPr>
            <a:r>
              <a:rPr lang="nl-NL" sz="8000" b="1" noProof="0" dirty="0"/>
              <a:t>De ander als zondebok</a:t>
            </a:r>
          </a:p>
          <a:p>
            <a:pPr marL="0" indent="0" algn="ctr">
              <a:lnSpc>
                <a:spcPct val="80000"/>
              </a:lnSpc>
              <a:spcBef>
                <a:spcPts val="0"/>
              </a:spcBef>
              <a:buNone/>
            </a:pPr>
            <a:r>
              <a:rPr lang="nl-NL" sz="8000" b="1" noProof="0" dirty="0"/>
              <a:t>Wij ≠ Zij   </a:t>
            </a:r>
          </a:p>
        </p:txBody>
      </p:sp>
    </p:spTree>
    <p:extLst>
      <p:ext uri="{BB962C8B-B14F-4D97-AF65-F5344CB8AC3E}">
        <p14:creationId xmlns:p14="https://schemas.microsoft.com/office/powerpoint/2010/main" val="370447571"/>
      </p:ext>
    </p:extLst>
  </p:cSld>
  <p:clrMapOvr>
    <a:masterClrMapping/>
  </p:clrMapOvr>
  <p:timing>
    <p:tnLst>
      <p:par>
        <p:cTn id="1" dur="indefinite" restart="never" nodeType="tmRoot"/>
      </p:par>
    </p:tnLst>
  </p:timing>
</p:sld>
</file>

<file path=ppt/slides/slide49.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0" y="432000"/>
            <a:ext cx="8136000" cy="1143000"/>
          </a:xfrm>
        </p:spPr>
        <p:txBody>
          <a:bodyPr anchor="t"/>
          <a:lstStyle/>
          <a:p>
            <a:r>
              <a:rPr lang="nl-NL" b="1" noProof="0" dirty="0" err="1"/>
              <a:t>Whitewashing</a:t>
            </a:r>
            <a:r>
              <a:rPr lang="nl-NL" b="1" noProof="0" dirty="0"/>
              <a:t> </a:t>
            </a:r>
          </a:p>
        </p:txBody>
      </p:sp>
      <p:pic>
        <p:nvPicPr>
          <p:cNvPr id="4" name="Content Placeholder 3" descr="IMG_0003.jpg"/>
          <p:cNvPicPr>
            <a:picLocks noGrp="1" noChangeAspect="1"/>
          </p:cNvPicPr>
          <p:nvPr>
            <p:ph idx="1"/>
          </p:nvPr>
        </p:nvPicPr>
        <p:blipFill rotWithShape="1">
          <a:blip r:embed="rId3">
            <a:extLst>
              <a:ext uri="{28A0092B-C50C-407E-A947-70E740481C1C}">
                <a14:useLocalDpi xmlns:a14="https://schemas.microsoft.com/office/drawing/2010/main" val="0"/>
              </a:ext>
            </a:extLst>
          </a:blip>
          <a:srcRect l="1931" r="-1541" b="8282"/>
          <a:stretch/>
        </p:blipFill>
        <p:spPr>
          <a:xfrm>
            <a:off x="783923" y="1620000"/>
            <a:ext cx="7565322" cy="4926079"/>
          </a:xfrm>
          <a:prstGeom prst="rect">
            <a:avLst/>
          </a:prstGeom>
        </p:spPr>
      </p:pic>
    </p:spTree>
    <p:extLst>
      <p:ext uri="{BB962C8B-B14F-4D97-AF65-F5344CB8AC3E}">
        <p14:creationId xmlns:p14="https://schemas.microsoft.com/office/powerpoint/2010/main" val="635681009"/>
      </p:ext>
    </p:extLst>
  </p:cSld>
  <p:clrMapOvr>
    <a:masterClrMapping/>
  </p:clrMapOvr>
  <p:timing>
    <p:tnLst>
      <p:par>
        <p:cTn id="1" dur="indefinite" restart="never" nodeType="tmRoot"/>
      </p:par>
    </p:tnLst>
  </p:timing>
</p:sld>
</file>

<file path=ppt/slides/slide5.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0" y="432000"/>
            <a:ext cx="8136000" cy="1143000"/>
          </a:xfrm>
        </p:spPr>
        <p:txBody>
          <a:bodyPr anchor="t" anchorCtr="0"/>
          <a:lstStyle/>
          <a:p>
            <a:r>
              <a:rPr lang="nl-NL" b="1" noProof="0" dirty="0" err="1"/>
              <a:t>Tagcloud</a:t>
            </a:r>
            <a:r>
              <a:rPr lang="nl-NL" b="1" noProof="0" dirty="0"/>
              <a:t> Nieuwe Tijd </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schemas.microsoft.com/office/powerpoint/2010/main" val="4245563794"/>
      </p:ext>
    </p:extLst>
  </p:cSld>
  <p:clrMapOvr>
    <a:masterClrMapping/>
  </p:clrMapOvr>
  <p:timing>
    <p:tnLst>
      <p:par>
        <p:cTn id="1" dur="indefinite" restart="never" nodeType="tmRoot"/>
      </p:par>
    </p:tnLst>
  </p:timing>
</p:sld>
</file>

<file path=ppt/slides/slide50.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0" y="432000"/>
            <a:ext cx="8136000" cy="1143000"/>
          </a:xfrm>
        </p:spPr>
        <p:txBody>
          <a:bodyPr anchor="t"/>
          <a:lstStyle/>
          <a:p>
            <a:r>
              <a:rPr lang="nl-NL" b="1" noProof="0" dirty="0"/>
              <a:t>Organisaties </a:t>
            </a:r>
          </a:p>
        </p:txBody>
      </p:sp>
      <p:pic>
        <p:nvPicPr>
          <p:cNvPr id="5" name="Content Placeholder 4" descr="FF_strateeg_aangevuld.jpg"/>
          <p:cNvPicPr>
            <a:picLocks noGrp="1" noChangeAspect="1"/>
          </p:cNvPicPr>
          <p:nvPr>
            <p:ph sz="half" idx="1"/>
          </p:nvPr>
        </p:nvPicPr>
        <p:blipFill>
          <a:blip r:embed="rId2">
            <a:extLst>
              <a:ext uri="{28A0092B-C50C-407E-A947-70E740481C1C}">
                <a14:useLocalDpi xmlns:a14="https://schemas.microsoft.com/office/drawing/2010/main" val="0"/>
              </a:ext>
            </a:extLst>
          </a:blip>
          <a:srcRect t="10404" b="10404"/>
          <a:stretch>
            <a:fillRect/>
          </a:stretch>
        </p:blipFill>
        <p:spPr/>
      </p:pic>
      <p:pic>
        <p:nvPicPr>
          <p:cNvPr id="6" name="Content Placeholder 5" descr="FF_strijder_aangevuld.jpg"/>
          <p:cNvPicPr>
            <a:picLocks noGrp="1" noChangeAspect="1"/>
          </p:cNvPicPr>
          <p:nvPr>
            <p:ph sz="half" idx="2"/>
          </p:nvPr>
        </p:nvPicPr>
        <p:blipFill>
          <a:blip r:embed="rId3">
            <a:extLst>
              <a:ext uri="{28A0092B-C50C-407E-A947-70E740481C1C}">
                <a14:useLocalDpi xmlns:a14="https://schemas.microsoft.com/office/drawing/2010/main" val="0"/>
              </a:ext>
            </a:extLst>
          </a:blip>
          <a:srcRect t="10404" b="10404"/>
          <a:stretch>
            <a:fillRect/>
          </a:stretch>
        </p:blipFill>
        <p:spPr/>
      </p:pic>
    </p:spTree>
    <p:extLst>
      <p:ext uri="{BB962C8B-B14F-4D97-AF65-F5344CB8AC3E}">
        <p14:creationId xmlns:p14="https://schemas.microsoft.com/office/powerpoint/2010/main" val="3916480557"/>
      </p:ext>
    </p:extLst>
  </p:cSld>
  <p:clrMapOvr>
    <a:masterClrMapping/>
  </p:clrMapOvr>
  <p:timing>
    <p:tnLst>
      <p:par>
        <p:cTn id="1" dur="indefinite" restart="never" nodeType="tmRoot"/>
      </p:par>
    </p:tnLst>
  </p:timing>
</p:sld>
</file>

<file path=ppt/slides/slide51.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0" y="432000"/>
            <a:ext cx="8136000" cy="1143000"/>
          </a:xfrm>
        </p:spPr>
        <p:txBody>
          <a:bodyPr anchor="t"/>
          <a:lstStyle/>
          <a:p>
            <a:r>
              <a:rPr lang="nl-NL" b="1" noProof="0" dirty="0"/>
              <a:t>Vleesindustrie </a:t>
            </a:r>
          </a:p>
        </p:txBody>
      </p:sp>
      <p:pic>
        <p:nvPicPr>
          <p:cNvPr id="4" name="Content Placeholder 3" descr="vlees.png"/>
          <p:cNvPicPr>
            <a:picLocks noGrp="1" noChangeAspect="1"/>
          </p:cNvPicPr>
          <p:nvPr>
            <p:ph idx="1"/>
          </p:nvPr>
        </p:nvPicPr>
        <p:blipFill>
          <a:blip r:embed="rId3">
            <a:extLst>
              <a:ext uri="{28A0092B-C50C-407E-A947-70E740481C1C}">
                <a14:useLocalDpi xmlns:a14="https://schemas.microsoft.com/office/drawing/2010/main" val="0"/>
              </a:ext>
            </a:extLst>
          </a:blip>
          <a:srcRect l="8325" r="8325"/>
          <a:stretch>
            <a:fillRect/>
          </a:stretch>
        </p:blipFill>
        <p:spPr>
          <a:xfrm>
            <a:off x="2688" y="1620000"/>
            <a:ext cx="9141312" cy="5027369"/>
          </a:xfrm>
        </p:spPr>
      </p:pic>
    </p:spTree>
    <p:extLst>
      <p:ext uri="{BB962C8B-B14F-4D97-AF65-F5344CB8AC3E}">
        <p14:creationId xmlns:p14="https://schemas.microsoft.com/office/powerpoint/2010/main" val="594570228"/>
      </p:ext>
    </p:extLst>
  </p:cSld>
  <p:clrMapOvr>
    <a:masterClrMapping/>
  </p:clrMapOvr>
  <p:timing>
    <p:tnLst>
      <p:par>
        <p:cTn id="1" dur="indefinite" restart="never" nodeType="tmRoot"/>
      </p:par>
    </p:tnLst>
  </p:timing>
</p:sld>
</file>

<file path=ppt/slides/slide52.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0" y="432000"/>
            <a:ext cx="8136000" cy="1143000"/>
          </a:xfrm>
        </p:spPr>
        <p:txBody>
          <a:bodyPr anchor="t">
            <a:normAutofit/>
          </a:bodyPr>
          <a:lstStyle/>
          <a:p>
            <a:r>
              <a:rPr lang="nl-NL" b="1" noProof="0" dirty="0"/>
              <a:t>Moreel </a:t>
            </a:r>
            <a:r>
              <a:rPr lang="nl-NL" b="1" noProof="0" dirty="0" err="1"/>
              <a:t>vacuum</a:t>
            </a:r>
            <a:r>
              <a:rPr lang="nl-NL" b="1" noProof="0" dirty="0"/>
              <a:t>  </a:t>
            </a:r>
          </a:p>
        </p:txBody>
      </p:sp>
      <p:pic>
        <p:nvPicPr>
          <p:cNvPr id="4" name="Content Placeholder 3" descr="P1250459.JPG"/>
          <p:cNvPicPr>
            <a:picLocks noGrp="1" noChangeAspect="1"/>
          </p:cNvPicPr>
          <p:nvPr>
            <p:ph idx="1"/>
          </p:nvPr>
        </p:nvPicPr>
        <p:blipFill>
          <a:blip r:embed="rId3">
            <a:extLst>
              <a:ext uri="{28A0092B-C50C-407E-A947-70E740481C1C}">
                <a14:useLocalDpi xmlns:a14="https://schemas.microsoft.com/office/drawing/2010/main" val="0"/>
              </a:ext>
            </a:extLst>
          </a:blip>
          <a:srcRect t="13336" b="13336"/>
          <a:stretch>
            <a:fillRect/>
          </a:stretch>
        </p:blipFill>
        <p:spPr>
          <a:xfrm>
            <a:off x="457200" y="1620000"/>
            <a:ext cx="8229600" cy="4525963"/>
          </a:xfrm>
        </p:spPr>
      </p:pic>
    </p:spTree>
    <p:extLst>
      <p:ext uri="{BB962C8B-B14F-4D97-AF65-F5344CB8AC3E}">
        <p14:creationId xmlns:p14="https://schemas.microsoft.com/office/powerpoint/2010/main" val="3278116153"/>
      </p:ext>
    </p:extLst>
  </p:cSld>
  <p:clrMapOvr>
    <a:masterClrMapping/>
  </p:clrMapOvr>
  <p:timing>
    <p:tnLst>
      <p:par>
        <p:cTn id="1" dur="indefinite" restart="never" nodeType="tmRoot"/>
      </p:par>
    </p:tnLst>
  </p:timing>
</p:sld>
</file>

<file path=ppt/slides/slide53.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dirty="0"/>
              <a:t> </a:t>
            </a:r>
          </a:p>
        </p:txBody>
      </p:sp>
      <p:sp>
        <p:nvSpPr>
          <p:cNvPr id="3" name="Content Placeholder 2"/>
          <p:cNvSpPr>
            <a:spLocks noGrp="1"/>
          </p:cNvSpPr>
          <p:nvPr>
            <p:ph idx="1"/>
          </p:nvPr>
        </p:nvSpPr>
        <p:spPr>
          <a:xfrm>
            <a:off x="457200" y="842122"/>
            <a:ext cx="8229600" cy="5163277"/>
          </a:xfrm>
        </p:spPr>
        <p:txBody>
          <a:bodyPr anchor="ctr">
            <a:normAutofit/>
          </a:bodyPr>
          <a:lstStyle/>
          <a:p>
            <a:pPr marL="0" indent="0" algn="ctr">
              <a:lnSpc>
                <a:spcPct val="80000"/>
              </a:lnSpc>
              <a:spcBef>
                <a:spcPts val="0"/>
              </a:spcBef>
              <a:buNone/>
            </a:pPr>
            <a:r>
              <a:rPr lang="nl-NL" sz="8000" noProof="0" dirty="0"/>
              <a:t>Wat is de </a:t>
            </a:r>
            <a:br>
              <a:rPr lang="nl-NL" sz="8000" noProof="0" dirty="0"/>
            </a:br>
            <a:r>
              <a:rPr lang="nl-NL" sz="8000" noProof="0" dirty="0">
                <a:solidFill>
                  <a:srgbClr val="FF0000"/>
                </a:solidFill>
              </a:rPr>
              <a:t>levende mythe </a:t>
            </a:r>
            <a:br>
              <a:rPr lang="nl-NL" sz="8000" noProof="0" dirty="0">
                <a:solidFill>
                  <a:srgbClr val="FF0000"/>
                </a:solidFill>
              </a:rPr>
            </a:br>
            <a:r>
              <a:rPr lang="nl-NL" sz="8000" noProof="0" dirty="0"/>
              <a:t>van het </a:t>
            </a:r>
            <a:br>
              <a:rPr lang="nl-NL" sz="8000" noProof="0" dirty="0"/>
            </a:br>
            <a:r>
              <a:rPr lang="nl-NL" sz="8000" noProof="0" dirty="0"/>
              <a:t>Westen?  </a:t>
            </a:r>
          </a:p>
        </p:txBody>
      </p:sp>
    </p:spTree>
    <p:extLst>
      <p:ext uri="{BB962C8B-B14F-4D97-AF65-F5344CB8AC3E}">
        <p14:creationId xmlns:p14="https://schemas.microsoft.com/office/powerpoint/2010/main" val="1644504579"/>
      </p:ext>
    </p:extLst>
  </p:cSld>
  <p:clrMapOvr>
    <a:masterClrMapping/>
  </p:clrMapOvr>
  <p:timing>
    <p:tnLst>
      <p:par>
        <p:cTn id="1" dur="indefinite" restart="never" nodeType="tmRoot"/>
      </p:par>
    </p:tnLst>
  </p:timing>
</p:sld>
</file>

<file path=ppt/slides/slide54.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7200" y="2521057"/>
            <a:ext cx="8229600" cy="1815882"/>
          </a:xfrm>
          <a:prstGeom prst="rect">
            <a:avLst/>
          </a:prstGeom>
        </p:spPr>
        <p:txBody>
          <a:bodyPr vert="horz" lIns="91440" tIns="45720" rIns="91440" bIns="45720" rtlCol="0" anchor="ctr">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nSpc>
                <a:spcPct val="80000"/>
              </a:lnSpc>
              <a:spcBef>
                <a:spcPts val="0"/>
              </a:spcBef>
            </a:pPr>
            <a:r>
              <a:rPr lang="nl-NL" sz="8000" b="1" dirty="0">
                <a:solidFill>
                  <a:schemeClr val="tx1"/>
                </a:solidFill>
              </a:rPr>
              <a:t>Nieuwe Wereld </a:t>
            </a:r>
            <a:r>
              <a:rPr lang="nl-NL" sz="6000" dirty="0"/>
              <a:t>Transformatie</a:t>
            </a:r>
          </a:p>
        </p:txBody>
      </p:sp>
    </p:spTree>
    <p:extLst>
      <p:ext uri="{BB962C8B-B14F-4D97-AF65-F5344CB8AC3E}">
        <p14:creationId xmlns:p14="https://schemas.microsoft.com/office/powerpoint/2010/main" val="974083223"/>
      </p:ext>
    </p:extLst>
  </p:cSld>
  <p:clrMapOvr>
    <a:masterClrMapping/>
  </p:clrMapOvr>
  <p:timing>
    <p:tnLst>
      <p:par>
        <p:cTn id="1" dur="indefinite" restart="never" nodeType="tmRoot"/>
      </p:par>
    </p:tnLst>
  </p:timing>
</p:sld>
</file>

<file path=ppt/slides/slide55.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dirty="0"/>
              <a:t> </a:t>
            </a:r>
          </a:p>
        </p:txBody>
      </p:sp>
      <p:sp>
        <p:nvSpPr>
          <p:cNvPr id="3" name="Content Placeholder 2"/>
          <p:cNvSpPr>
            <a:spLocks noGrp="1"/>
          </p:cNvSpPr>
          <p:nvPr>
            <p:ph idx="1"/>
          </p:nvPr>
        </p:nvSpPr>
        <p:spPr>
          <a:xfrm>
            <a:off x="457200" y="931618"/>
            <a:ext cx="8229600" cy="4978895"/>
          </a:xfrm>
        </p:spPr>
        <p:txBody>
          <a:bodyPr anchor="ctr">
            <a:normAutofit/>
          </a:bodyPr>
          <a:lstStyle/>
          <a:p>
            <a:pPr marL="0" indent="0" algn="ctr">
              <a:lnSpc>
                <a:spcPct val="80000"/>
              </a:lnSpc>
              <a:spcBef>
                <a:spcPts val="0"/>
              </a:spcBef>
              <a:buNone/>
            </a:pPr>
            <a:r>
              <a:rPr lang="nl-NL" sz="8000" noProof="0" dirty="0"/>
              <a:t>We gaan ons realiseren wie we in essentie zijn</a:t>
            </a:r>
          </a:p>
        </p:txBody>
      </p:sp>
    </p:spTree>
    <p:extLst>
      <p:ext uri="{BB962C8B-B14F-4D97-AF65-F5344CB8AC3E}">
        <p14:creationId xmlns:p14="https://schemas.microsoft.com/office/powerpoint/2010/main" val="2183209914"/>
      </p:ext>
    </p:extLst>
  </p:cSld>
  <p:clrMapOvr>
    <a:masterClrMapping/>
  </p:clrMapOvr>
  <p:timing>
    <p:tnLst>
      <p:par>
        <p:cTn id="1" dur="indefinite" restart="never" nodeType="tmRoot"/>
      </p:par>
    </p:tnLst>
  </p:timing>
</p:sld>
</file>

<file path=ppt/slides/slide56.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dirty="0"/>
              <a:t> </a:t>
            </a:r>
          </a:p>
        </p:txBody>
      </p:sp>
      <p:sp>
        <p:nvSpPr>
          <p:cNvPr id="3" name="Content Placeholder 2"/>
          <p:cNvSpPr>
            <a:spLocks noGrp="1"/>
          </p:cNvSpPr>
          <p:nvPr>
            <p:ph idx="1"/>
          </p:nvPr>
        </p:nvSpPr>
        <p:spPr>
          <a:xfrm>
            <a:off x="457200" y="948870"/>
            <a:ext cx="8229600" cy="4978895"/>
          </a:xfrm>
        </p:spPr>
        <p:txBody>
          <a:bodyPr anchor="ctr">
            <a:normAutofit/>
          </a:bodyPr>
          <a:lstStyle/>
          <a:p>
            <a:pPr marL="0" indent="0" algn="ctr">
              <a:lnSpc>
                <a:spcPct val="80000"/>
              </a:lnSpc>
              <a:spcBef>
                <a:spcPts val="0"/>
              </a:spcBef>
              <a:buNone/>
            </a:pPr>
            <a:r>
              <a:rPr lang="en-US" sz="8000" b="1" noProof="0" dirty="0">
                <a:solidFill>
                  <a:srgbClr val="FF0000"/>
                </a:solidFill>
              </a:rPr>
              <a:t>V</a:t>
            </a:r>
            <a:r>
              <a:rPr lang="nl-NL" sz="8000" b="1" noProof="0" dirty="0" err="1">
                <a:solidFill>
                  <a:srgbClr val="FF0000"/>
                </a:solidFill>
              </a:rPr>
              <a:t>rouwelijke</a:t>
            </a:r>
            <a:r>
              <a:rPr lang="nl-NL" sz="8000" b="1" noProof="0" dirty="0">
                <a:solidFill>
                  <a:srgbClr val="FF0000"/>
                </a:solidFill>
              </a:rPr>
              <a:t> energie voegt toe</a:t>
            </a:r>
          </a:p>
          <a:p>
            <a:pPr marL="0" indent="0" algn="ctr">
              <a:lnSpc>
                <a:spcPct val="80000"/>
              </a:lnSpc>
              <a:spcBef>
                <a:spcPts val="0"/>
              </a:spcBef>
              <a:buNone/>
            </a:pPr>
            <a:r>
              <a:rPr lang="nl-NL" sz="8000" b="1" noProof="0" dirty="0"/>
              <a:t>Mannelijke + Vrouwelijke = Mens</a:t>
            </a:r>
          </a:p>
        </p:txBody>
      </p:sp>
    </p:spTree>
    <p:extLst>
      <p:ext uri="{BB962C8B-B14F-4D97-AF65-F5344CB8AC3E}">
        <p14:creationId xmlns:p14="https://schemas.microsoft.com/office/powerpoint/2010/main" val="626670554"/>
      </p:ext>
    </p:extLst>
  </p:cSld>
  <p:clrMapOvr>
    <a:masterClrMapping/>
  </p:clrMapOvr>
  <p:timing>
    <p:tnLst>
      <p:par>
        <p:cTn id="1" dur="indefinite" restart="never" nodeType="tmRoot"/>
      </p:par>
    </p:tnLst>
  </p:timing>
</p:sld>
</file>

<file path=ppt/slides/slide57.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NL" noProof="0" dirty="0"/>
              <a:t> </a:t>
            </a:r>
          </a:p>
        </p:txBody>
      </p:sp>
      <p:sp>
        <p:nvSpPr>
          <p:cNvPr id="3" name="Subtitle 2"/>
          <p:cNvSpPr>
            <a:spLocks noGrp="1"/>
          </p:cNvSpPr>
          <p:nvPr>
            <p:ph type="subTitle" idx="1"/>
          </p:nvPr>
        </p:nvSpPr>
        <p:spPr/>
        <p:txBody>
          <a:bodyPr/>
          <a:lstStyle/>
          <a:p>
            <a:endParaRPr lang="en-US"/>
          </a:p>
        </p:txBody>
      </p:sp>
      <p:pic>
        <p:nvPicPr>
          <p:cNvPr id="6" name="Picture 5" descr="89791703-690x460.jpg"/>
          <p:cNvPicPr>
            <a:picLocks noChangeAspect="1"/>
          </p:cNvPicPr>
          <p:nvPr/>
        </p:nvPicPr>
        <p:blipFill>
          <a:blip r:embed="rId3">
            <a:extLst>
              <a:ext uri="{28A0092B-C50C-407E-A947-70E740481C1C}">
                <a14:useLocalDpi xmlns:a14="https://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schemas.microsoft.com/office/powerpoint/2010/main" val="2916250786"/>
      </p:ext>
    </p:extLst>
  </p:cSld>
  <p:clrMapOvr>
    <a:masterClrMapping/>
  </p:clrMapOvr>
  <p:timing>
    <p:tnLst>
      <p:par>
        <p:cTn id="1" dur="indefinite" restart="never" nodeType="tmRoot"/>
      </p:par>
    </p:tnLst>
  </p:timing>
</p:sld>
</file>

<file path=ppt/slides/slide58.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4000" y="432000"/>
            <a:ext cx="8136000" cy="1218501"/>
          </a:xfrm>
        </p:spPr>
        <p:txBody>
          <a:bodyPr anchor="t">
            <a:normAutofit/>
          </a:bodyPr>
          <a:lstStyle/>
          <a:p>
            <a:pPr>
              <a:lnSpc>
                <a:spcPct val="80000"/>
              </a:lnSpc>
            </a:pPr>
            <a:r>
              <a:rPr lang="nl-NL" b="1" noProof="0" dirty="0" err="1"/>
              <a:t>Healing</a:t>
            </a:r>
            <a:r>
              <a:rPr lang="nl-NL" b="1" noProof="0" dirty="0"/>
              <a:t/>
            </a:r>
            <a:br>
              <a:rPr lang="nl-NL" b="1" noProof="0" dirty="0"/>
            </a:br>
            <a:r>
              <a:rPr lang="nl-NL" noProof="0" dirty="0"/>
              <a:t>Heel worden  </a:t>
            </a:r>
          </a:p>
        </p:txBody>
      </p:sp>
      <p:sp>
        <p:nvSpPr>
          <p:cNvPr id="3" name="Subtitle 2"/>
          <p:cNvSpPr>
            <a:spLocks noGrp="1"/>
          </p:cNvSpPr>
          <p:nvPr>
            <p:ph type="subTitle" idx="1"/>
          </p:nvPr>
        </p:nvSpPr>
        <p:spPr>
          <a:xfrm>
            <a:off x="1371600" y="1872000"/>
            <a:ext cx="6400800" cy="3579894"/>
          </a:xfrm>
        </p:spPr>
        <p:txBody>
          <a:bodyPr>
            <a:normAutofit fontScale="25000" lnSpcReduction="20000"/>
          </a:bodyPr>
          <a:lstStyle/>
          <a:p>
            <a:r>
              <a:rPr lang="nl-NL" sz="12800" i="1" noProof="0" dirty="0"/>
              <a:t>‘Alle verbroken verbindingen moeten worden hersteld: in onszelf, met anderen en met onze aardse omgeving. Dit zal nog decennia duren, maar uiteindelijk werken de gestapelde crises helend</a:t>
            </a:r>
            <a:r>
              <a:rPr lang="nl-NL" sz="12800" noProof="0" dirty="0"/>
              <a:t>’ </a:t>
            </a:r>
          </a:p>
          <a:p>
            <a:endParaRPr lang="nl-NL" sz="12800" noProof="0" dirty="0"/>
          </a:p>
          <a:p>
            <a:r>
              <a:rPr lang="nl-NL" sz="9600" noProof="0" dirty="0"/>
              <a:t>Jan Rotmans, </a:t>
            </a:r>
            <a:br>
              <a:rPr lang="nl-NL" sz="9600" noProof="0" dirty="0"/>
            </a:br>
            <a:r>
              <a:rPr lang="nl-NL" sz="9600" noProof="0" dirty="0"/>
              <a:t>transitieprofessor Erasmus Universiteit Rotterdam</a:t>
            </a:r>
          </a:p>
          <a:p>
            <a:r>
              <a:rPr lang="nl-NL" noProof="0" dirty="0"/>
              <a:t> </a:t>
            </a:r>
          </a:p>
        </p:txBody>
      </p:sp>
    </p:spTree>
    <p:extLst>
      <p:ext uri="{BB962C8B-B14F-4D97-AF65-F5344CB8AC3E}">
        <p14:creationId xmlns:p14="https://schemas.microsoft.com/office/powerpoint/2010/main" val="3420317461"/>
      </p:ext>
    </p:extLst>
  </p:cSld>
  <p:clrMapOvr>
    <a:masterClrMapping/>
  </p:clrMapOvr>
  <p:timing>
    <p:tnLst>
      <p:par>
        <p:cTn id="1" dur="indefinite" restart="never" nodeType="tmRoot"/>
      </p:par>
    </p:tnLst>
  </p:timing>
</p:sld>
</file>

<file path=ppt/slides/slide59.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pic>
        <p:nvPicPr>
          <p:cNvPr id="4" name="Picture 3" descr="IMG_2289.JPG"/>
          <p:cNvPicPr>
            <a:picLocks noChangeAspect="1"/>
          </p:cNvPicPr>
          <p:nvPr/>
        </p:nvPicPr>
        <p:blipFill>
          <a:blip r:embed="rId3">
            <a:extLst>
              <a:ext uri="{28A0092B-C50C-407E-A947-70E740481C1C}">
                <a14:useLocalDpi xmlns:a14="https://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schemas.microsoft.com/office/powerpoint/2010/main" val="1782291757"/>
      </p:ext>
    </p:extLst>
  </p:cSld>
  <p:clrMapOvr>
    <a:masterClrMapping/>
  </p:clrMapOvr>
  <p:timing>
    <p:tnLst>
      <p:par>
        <p:cTn id="1" dur="indefinite" restart="never" nodeType="tmRoot"/>
      </p:par>
    </p:tnLst>
  </p:timing>
</p:sld>
</file>

<file path=ppt/slides/slide6.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4000" y="432000"/>
            <a:ext cx="8136000" cy="1044832"/>
          </a:xfrm>
        </p:spPr>
        <p:txBody>
          <a:bodyPr anchor="t" anchorCtr="0"/>
          <a:lstStyle/>
          <a:p>
            <a:r>
              <a:rPr lang="nl-NL" b="1" noProof="0" dirty="0"/>
              <a:t>Nieuwe Tijd </a:t>
            </a:r>
          </a:p>
        </p:txBody>
      </p:sp>
      <p:sp>
        <p:nvSpPr>
          <p:cNvPr id="3" name="Subtitle 2"/>
          <p:cNvSpPr>
            <a:spLocks noGrp="1"/>
          </p:cNvSpPr>
          <p:nvPr>
            <p:ph type="subTitle" idx="1"/>
          </p:nvPr>
        </p:nvSpPr>
        <p:spPr>
          <a:xfrm>
            <a:off x="1371600" y="1800000"/>
            <a:ext cx="6400800" cy="4814429"/>
          </a:xfrm>
        </p:spPr>
        <p:txBody>
          <a:bodyPr>
            <a:normAutofit fontScale="62500" lnSpcReduction="20000"/>
          </a:bodyPr>
          <a:lstStyle/>
          <a:p>
            <a:r>
              <a:rPr lang="nl-NL" sz="4300" noProof="0" dirty="0"/>
              <a:t>‘</a:t>
            </a:r>
            <a:r>
              <a:rPr lang="nl-NL" sz="4300" i="1" noProof="0" dirty="0"/>
              <a:t>We leven niet in een tijd van verandering maar in een verandering van tijdperk</a:t>
            </a:r>
            <a:r>
              <a:rPr lang="nl-NL" sz="4300" noProof="0" dirty="0"/>
              <a:t>’ </a:t>
            </a:r>
          </a:p>
          <a:p>
            <a:endParaRPr lang="nl-NL" noProof="0" dirty="0"/>
          </a:p>
          <a:p>
            <a:r>
              <a:rPr lang="nl-NL" noProof="0" dirty="0"/>
              <a:t>Herman Verhagen – De Duurzaamheidsrevolutie </a:t>
            </a:r>
          </a:p>
          <a:p>
            <a:endParaRPr lang="nl-NL" sz="4300" noProof="0" dirty="0"/>
          </a:p>
          <a:p>
            <a:r>
              <a:rPr lang="nl-NL" sz="4300" noProof="0" dirty="0"/>
              <a:t>‘</a:t>
            </a:r>
            <a:r>
              <a:rPr lang="nl-NL" sz="4300" i="1" noProof="0" dirty="0"/>
              <a:t>Alle verbroken verbindingen moeten worden hersteld: in onszelf, met anderen en met onze aardse omgeving. Dit zal nog decennia duren, maar uiteindelijk werken </a:t>
            </a:r>
            <a:br>
              <a:rPr lang="nl-NL" sz="4300" i="1" noProof="0" dirty="0"/>
            </a:br>
            <a:r>
              <a:rPr lang="nl-NL" sz="4300" i="1" noProof="0" dirty="0"/>
              <a:t>de gestapelde crises helend</a:t>
            </a:r>
            <a:r>
              <a:rPr lang="nl-NL" sz="4300" noProof="0" dirty="0"/>
              <a:t>’ </a:t>
            </a:r>
          </a:p>
          <a:p>
            <a:endParaRPr lang="nl-NL" noProof="0" dirty="0"/>
          </a:p>
          <a:p>
            <a:r>
              <a:rPr lang="nl-NL" noProof="0" dirty="0"/>
              <a:t>Jan Rotmans, </a:t>
            </a:r>
            <a:br>
              <a:rPr lang="nl-NL" noProof="0" dirty="0"/>
            </a:br>
            <a:r>
              <a:rPr lang="nl-NL" noProof="0" dirty="0"/>
              <a:t>transitieprofessor Erasmus Universiteit Rotterdam</a:t>
            </a:r>
          </a:p>
        </p:txBody>
      </p:sp>
    </p:spTree>
    <p:extLst>
      <p:ext uri="{BB962C8B-B14F-4D97-AF65-F5344CB8AC3E}">
        <p14:creationId xmlns:p14="https://schemas.microsoft.com/office/powerpoint/2010/main" val="583145413"/>
      </p:ext>
    </p:extLst>
  </p:cSld>
  <p:clrMapOvr>
    <a:masterClrMapping/>
  </p:clrMapOvr>
  <p:timing>
    <p:tnLst>
      <p:par>
        <p:cTn id="1" dur="indefinite" restart="never" nodeType="tmRoot"/>
      </p:par>
    </p:tnLst>
  </p:timing>
</p:sld>
</file>

<file path=ppt/slides/slide60.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274637"/>
            <a:ext cx="8229600" cy="3777817"/>
          </a:xfrm>
        </p:spPr>
        <p:txBody>
          <a:bodyPr>
            <a:normAutofit fontScale="90000"/>
          </a:bodyPr>
          <a:lstStyle/>
          <a:p>
            <a:r>
              <a:rPr lang="nl-NL" dirty="0">
                <a:solidFill>
                  <a:srgbClr val="FF0000"/>
                </a:solidFill>
              </a:rPr>
              <a:t>Innerlijk Huwelijk = </a:t>
            </a:r>
            <a:br>
              <a:rPr lang="nl-NL" dirty="0">
                <a:solidFill>
                  <a:srgbClr val="FF0000"/>
                </a:solidFill>
              </a:rPr>
            </a:br>
            <a:r>
              <a:rPr lang="nl-NL" dirty="0"/>
              <a:t>partnerschap der seksen  </a:t>
            </a:r>
            <a:r>
              <a:rPr lang="en-US" dirty="0"/>
              <a:t/>
            </a:r>
            <a:br>
              <a:rPr lang="en-US" dirty="0"/>
            </a:br>
            <a:r>
              <a:rPr lang="en-US" dirty="0"/>
              <a:t> </a:t>
            </a:r>
            <a:br>
              <a:rPr lang="en-US" dirty="0"/>
            </a:br>
            <a:r>
              <a:rPr lang="en-US" dirty="0"/>
              <a:t/>
            </a:r>
            <a:br>
              <a:rPr lang="en-US" dirty="0"/>
            </a:br>
            <a:r>
              <a:rPr lang="en-US" dirty="0"/>
              <a:t/>
            </a:r>
            <a:br>
              <a:rPr lang="en-US" dirty="0"/>
            </a:br>
            <a:r>
              <a:rPr lang="en-US" dirty="0"/>
              <a:t> </a:t>
            </a:r>
          </a:p>
        </p:txBody>
      </p:sp>
      <p:graphicFrame>
        <p:nvGraphicFramePr>
          <p:cNvPr id="11" name="Table 10"/>
          <p:cNvGraphicFramePr>
            <a:graphicFrameLocks noGrp="1"/>
          </p:cNvGraphicFramePr>
          <p:nvPr>
            <p:extLst>
              <p:ext uri="{D42A27DB-BD31-4B8C-83A1-F6EECF244321}">
                <p14:modId xmlns:p14="https://schemas.microsoft.com/office/powerpoint/2010/main" val="2532401088"/>
              </p:ext>
            </p:extLst>
          </p:nvPr>
        </p:nvGraphicFramePr>
        <p:xfrm>
          <a:off x="542636" y="1662544"/>
          <a:ext cx="7954819" cy="4887405"/>
        </p:xfrm>
        <a:graphic>
          <a:graphicData uri="https://schemas.openxmlformats.org/drawingml/2006/table">
            <a:tbl>
              <a:tblPr firstRow="1" bandRow="1">
                <a:tableStyleId>{8EC20E35-A176-4012-BC5E-935CFFF8708E}</a:tableStyleId>
              </a:tblPr>
              <a:tblGrid>
                <a:gridCol w="1988705">
                  <a:extLst>
                    <a:ext uri="{9D8B030D-6E8A-4147-A177-3AD203B41FA5}">
                      <a16:colId xmlns:a16="https://schemas.microsoft.com/office/drawing/2014/main" xmlns="" val="20000"/>
                    </a:ext>
                  </a:extLst>
                </a:gridCol>
                <a:gridCol w="1988705">
                  <a:extLst>
                    <a:ext uri="{9D8B030D-6E8A-4147-A177-3AD203B41FA5}">
                      <a16:colId xmlns:a16="https://schemas.microsoft.com/office/drawing/2014/main" xmlns="" val="20001"/>
                    </a:ext>
                  </a:extLst>
                </a:gridCol>
                <a:gridCol w="2158197">
                  <a:extLst>
                    <a:ext uri="{9D8B030D-6E8A-4147-A177-3AD203B41FA5}">
                      <a16:colId xmlns:a16="https://schemas.microsoft.com/office/drawing/2014/main" xmlns="" val="20002"/>
                    </a:ext>
                  </a:extLst>
                </a:gridCol>
                <a:gridCol w="1819212">
                  <a:extLst>
                    <a:ext uri="{9D8B030D-6E8A-4147-A177-3AD203B41FA5}">
                      <a16:colId xmlns:a16="https://schemas.microsoft.com/office/drawing/2014/main" xmlns="" val="20003"/>
                    </a:ext>
                  </a:extLst>
                </a:gridCol>
              </a:tblGrid>
              <a:tr h="1188320">
                <a:tc>
                  <a:txBody>
                    <a:bodyPr/>
                    <a:lstStyle/>
                    <a:p>
                      <a:endParaRPr lang="nl-NL" noProof="0" dirty="0"/>
                    </a:p>
                  </a:txBody>
                  <a:tcPr/>
                </a:tc>
                <a:tc>
                  <a:txBody>
                    <a:bodyPr/>
                    <a:lstStyle/>
                    <a:p>
                      <a:r>
                        <a:rPr lang="nl-NL" noProof="0" dirty="0"/>
                        <a:t>Moeder</a:t>
                      </a:r>
                    </a:p>
                  </a:txBody>
                  <a:tcPr/>
                </a:tc>
                <a:tc>
                  <a:txBody>
                    <a:bodyPr/>
                    <a:lstStyle/>
                    <a:p>
                      <a:r>
                        <a:rPr lang="nl-NL" noProof="0" dirty="0"/>
                        <a:t>Vader</a:t>
                      </a:r>
                    </a:p>
                  </a:txBody>
                  <a:tcPr/>
                </a:tc>
                <a:tc>
                  <a:txBody>
                    <a:bodyPr/>
                    <a:lstStyle/>
                    <a:p>
                      <a:r>
                        <a:rPr lang="nl-NL" noProof="0" dirty="0" err="1"/>
                        <a:t>Nieuwetijds</a:t>
                      </a:r>
                      <a:r>
                        <a:rPr lang="nl-NL" baseline="0" noProof="0" dirty="0"/>
                        <a:t> kind</a:t>
                      </a:r>
                      <a:r>
                        <a:rPr lang="nl-NL" baseline="0" noProof="0"/>
                        <a:t>, geïntegreerde </a:t>
                      </a:r>
                      <a:r>
                        <a:rPr lang="nl-NL" baseline="0" noProof="0" dirty="0"/>
                        <a:t>mens, ware zelf</a:t>
                      </a:r>
                      <a:endParaRPr lang="nl-NL" noProof="0" dirty="0"/>
                    </a:p>
                  </a:txBody>
                  <a:tcPr/>
                </a:tc>
                <a:extLst>
                  <a:ext uri="{0D108BD9-81ED-4DB2-BD59-A6C34878D82A}">
                    <a16:rowId xmlns:a16="https://schemas.microsoft.com/office/drawing/2014/main" xmlns="" val="10000"/>
                  </a:ext>
                </a:extLst>
              </a:tr>
              <a:tr h="1102290">
                <a:tc>
                  <a:txBody>
                    <a:bodyPr/>
                    <a:lstStyle/>
                    <a:p>
                      <a:r>
                        <a:rPr lang="en-US" noProof="0" dirty="0"/>
                        <a:t>A</a:t>
                      </a:r>
                      <a:r>
                        <a:rPr lang="nl-NL" noProof="0" dirty="0" err="1"/>
                        <a:t>rchetypische</a:t>
                      </a:r>
                      <a:r>
                        <a:rPr lang="nl-NL" noProof="0" dirty="0"/>
                        <a:t> kracht </a:t>
                      </a:r>
                    </a:p>
                  </a:txBody>
                  <a:tcPr/>
                </a:tc>
                <a:tc>
                  <a:txBody>
                    <a:bodyPr/>
                    <a:lstStyle/>
                    <a:p>
                      <a:r>
                        <a:rPr lang="nl-NL" noProof="0" dirty="0"/>
                        <a:t>Vertrouwen</a:t>
                      </a:r>
                      <a:r>
                        <a:rPr lang="nl-NL" baseline="0" noProof="0" dirty="0"/>
                        <a:t> in het leven </a:t>
                      </a:r>
                      <a:endParaRPr lang="nl-NL" noProof="0" dirty="0"/>
                    </a:p>
                  </a:txBody>
                  <a:tcPr/>
                </a:tc>
                <a:tc>
                  <a:txBody>
                    <a:bodyPr/>
                    <a:lstStyle/>
                    <a:p>
                      <a:r>
                        <a:rPr lang="nl-NL" noProof="0" dirty="0"/>
                        <a:t>Vertrouwen</a:t>
                      </a:r>
                      <a:r>
                        <a:rPr lang="nl-NL" baseline="0" noProof="0" dirty="0"/>
                        <a:t> in ons zelf </a:t>
                      </a:r>
                      <a:endParaRPr lang="nl-NL" noProof="0" dirty="0"/>
                    </a:p>
                  </a:txBody>
                  <a:tcPr/>
                </a:tc>
                <a:tc>
                  <a:txBody>
                    <a:bodyPr/>
                    <a:lstStyle/>
                    <a:p>
                      <a:endParaRPr lang="nl-NL" noProof="0" dirty="0"/>
                    </a:p>
                  </a:txBody>
                  <a:tcPr/>
                </a:tc>
                <a:extLst>
                  <a:ext uri="{0D108BD9-81ED-4DB2-BD59-A6C34878D82A}">
                    <a16:rowId xmlns:a16="https://schemas.microsoft.com/office/drawing/2014/main" xmlns="" val="10001"/>
                  </a:ext>
                </a:extLst>
              </a:tr>
              <a:tr h="1102290">
                <a:tc>
                  <a:txBody>
                    <a:bodyPr/>
                    <a:lstStyle/>
                    <a:p>
                      <a:r>
                        <a:rPr lang="en-US" noProof="0" dirty="0" err="1"/>
                        <a:t>Hoogste</a:t>
                      </a:r>
                      <a:r>
                        <a:rPr lang="en-US" noProof="0" dirty="0"/>
                        <a:t> </a:t>
                      </a:r>
                      <a:r>
                        <a:rPr lang="en-US" noProof="0" dirty="0" err="1"/>
                        <a:t>doel</a:t>
                      </a:r>
                      <a:endParaRPr lang="nl-NL" noProof="0" dirty="0"/>
                    </a:p>
                  </a:txBody>
                  <a:tcPr/>
                </a:tc>
                <a:tc>
                  <a:txBody>
                    <a:bodyPr/>
                    <a:lstStyle/>
                    <a:p>
                      <a:r>
                        <a:rPr lang="en-US" noProof="0" dirty="0"/>
                        <a:t>V</a:t>
                      </a:r>
                      <a:r>
                        <a:rPr lang="nl-NL" noProof="0" dirty="0" err="1"/>
                        <a:t>erbinden</a:t>
                      </a:r>
                      <a:r>
                        <a:rPr lang="nl-NL" baseline="0" noProof="0" dirty="0"/>
                        <a:t> </a:t>
                      </a:r>
                      <a:endParaRPr lang="nl-NL" noProof="0" dirty="0"/>
                    </a:p>
                  </a:txBody>
                  <a:tcPr/>
                </a:tc>
                <a:tc>
                  <a:txBody>
                    <a:bodyPr/>
                    <a:lstStyle/>
                    <a:p>
                      <a:r>
                        <a:rPr lang="nl-NL" noProof="0" dirty="0"/>
                        <a:t>Vrijheid</a:t>
                      </a:r>
                      <a:r>
                        <a:rPr lang="nl-NL" baseline="0" noProof="0" dirty="0"/>
                        <a:t> </a:t>
                      </a:r>
                      <a:endParaRPr lang="nl-NL" noProof="0" dirty="0"/>
                    </a:p>
                  </a:txBody>
                  <a:tcPr/>
                </a:tc>
                <a:tc>
                  <a:txBody>
                    <a:bodyPr/>
                    <a:lstStyle/>
                    <a:p>
                      <a:endParaRPr lang="nl-NL" noProof="0" dirty="0"/>
                    </a:p>
                  </a:txBody>
                  <a:tcPr/>
                </a:tc>
                <a:extLst>
                  <a:ext uri="{0D108BD9-81ED-4DB2-BD59-A6C34878D82A}">
                    <a16:rowId xmlns:a16="https://schemas.microsoft.com/office/drawing/2014/main" xmlns="" val="10002"/>
                  </a:ext>
                </a:extLst>
              </a:tr>
              <a:tr h="1494105">
                <a:tc>
                  <a:txBody>
                    <a:bodyPr/>
                    <a:lstStyle/>
                    <a:p>
                      <a:r>
                        <a:rPr lang="nl-NL" noProof="0" dirty="0"/>
                        <a:t>Als het samen komt </a:t>
                      </a:r>
                      <a:r>
                        <a:rPr lang="nl-NL" noProof="0" dirty="0" smtClean="0"/>
                        <a:t>/ integratie </a:t>
                      </a:r>
                      <a:endParaRPr lang="nl-NL" noProof="0" dirty="0"/>
                    </a:p>
                  </a:txBody>
                  <a:tcPr/>
                </a:tc>
                <a:tc>
                  <a:txBody>
                    <a:bodyPr/>
                    <a:lstStyle/>
                    <a:p>
                      <a:r>
                        <a:rPr lang="nl-NL" noProof="0" dirty="0"/>
                        <a:t>Verbinding zonder</a:t>
                      </a:r>
                      <a:r>
                        <a:rPr lang="nl-NL" baseline="0" noProof="0" dirty="0"/>
                        <a:t> afhankelijkheid </a:t>
                      </a:r>
                      <a:endParaRPr lang="nl-NL" noProof="0" dirty="0"/>
                    </a:p>
                  </a:txBody>
                  <a:tcPr/>
                </a:tc>
                <a:tc>
                  <a:txBody>
                    <a:bodyPr/>
                    <a:lstStyle/>
                    <a:p>
                      <a:r>
                        <a:rPr lang="nl-NL" noProof="0" dirty="0"/>
                        <a:t>Vrijheid met </a:t>
                      </a:r>
                    </a:p>
                    <a:p>
                      <a:r>
                        <a:rPr lang="en-US" noProof="0" dirty="0"/>
                        <a:t>V</a:t>
                      </a:r>
                      <a:r>
                        <a:rPr lang="nl-NL" noProof="0" dirty="0" err="1"/>
                        <a:t>erantwoordelijk</a:t>
                      </a:r>
                      <a:endParaRPr lang="nl-NL" noProof="0" dirty="0"/>
                    </a:p>
                    <a:p>
                      <a:r>
                        <a:rPr lang="nl-NL" noProof="0" dirty="0" err="1"/>
                        <a:t>heid</a:t>
                      </a:r>
                      <a:endParaRPr lang="nl-NL" noProof="0" dirty="0"/>
                    </a:p>
                  </a:txBody>
                  <a:tcPr/>
                </a:tc>
                <a:tc>
                  <a:txBody>
                    <a:bodyPr/>
                    <a:lstStyle/>
                    <a:p>
                      <a:r>
                        <a:rPr lang="nl-NL" noProof="0" dirty="0"/>
                        <a:t>Vrij en verbonden:</a:t>
                      </a:r>
                      <a:r>
                        <a:rPr lang="nl-NL" baseline="0" noProof="0" dirty="0"/>
                        <a:t> harmonie, vreugde, flow </a:t>
                      </a:r>
                      <a:endParaRPr lang="nl-NL" noProof="0" dirty="0"/>
                    </a:p>
                  </a:txBody>
                  <a:tcPr/>
                </a:tc>
                <a:extLst>
                  <a:ext uri="{0D108BD9-81ED-4DB2-BD59-A6C34878D82A}">
                    <a16:rowId xmlns:a16="https://schemas.microsoft.com/office/drawing/2014/main" xmlns="" val="10003"/>
                  </a:ext>
                </a:extLst>
              </a:tr>
            </a:tbl>
          </a:graphicData>
        </a:graphic>
      </p:graphicFrame>
    </p:spTree>
    <p:extLst>
      <p:ext uri="{BB962C8B-B14F-4D97-AF65-F5344CB8AC3E}">
        <p14:creationId xmlns:p14="https://schemas.microsoft.com/office/powerpoint/2010/main" val="3730122919"/>
      </p:ext>
    </p:extLst>
  </p:cSld>
  <p:clrMapOvr>
    <a:masterClrMapping/>
  </p:clrMapOvr>
  <p:timing>
    <p:tnLst>
      <p:par>
        <p:cTn id="1" dur="indefinite" restart="never" nodeType="tmRoot"/>
      </p:par>
    </p:tnLst>
  </p:timing>
</p:sld>
</file>

<file path=ppt/slides/slide61.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36642" y="3856289"/>
            <a:ext cx="5945910" cy="646331"/>
          </a:xfrm>
          <a:prstGeom prst="rect">
            <a:avLst/>
          </a:prstGeom>
          <a:noFill/>
        </p:spPr>
        <p:txBody>
          <a:bodyPr wrap="square" rtlCol="0">
            <a:spAutoFit/>
          </a:bodyPr>
          <a:lstStyle/>
          <a:p>
            <a:r>
              <a:rPr lang="nl-NL" dirty="0" err="1"/>
              <a:t>https</a:t>
            </a:r>
            <a:r>
              <a:rPr lang="nl-NL" dirty="0"/>
              <a:t>://</a:t>
            </a:r>
            <a:r>
              <a:rPr lang="nl-NL" dirty="0" err="1"/>
              <a:t>www.youtube.com</a:t>
            </a:r>
            <a:r>
              <a:rPr lang="nl-NL" dirty="0"/>
              <a:t>/</a:t>
            </a:r>
            <a:r>
              <a:rPr lang="nl-NL" dirty="0" err="1"/>
              <a:t>watch?v</a:t>
            </a:r>
            <a:r>
              <a:rPr lang="nl-NL" dirty="0"/>
              <a:t>=7r8f0Uv1Gaw</a:t>
            </a:r>
            <a:endParaRPr lang="en-US" dirty="0"/>
          </a:p>
          <a:p>
            <a:r>
              <a:rPr lang="en-US" dirty="0" err="1"/>
              <a:t>Filmpje</a:t>
            </a:r>
            <a:r>
              <a:rPr lang="en-US" dirty="0"/>
              <a:t> </a:t>
            </a:r>
            <a:r>
              <a:rPr lang="en-US" dirty="0" err="1"/>
              <a:t>spreeuwendans</a:t>
            </a:r>
            <a:r>
              <a:rPr lang="en-US" dirty="0"/>
              <a:t> </a:t>
            </a:r>
          </a:p>
        </p:txBody>
      </p:sp>
      <p:pic>
        <p:nvPicPr>
          <p:cNvPr id="3" name="Onlinemedia 2">
            <a:hlinkClick r:id="" action="ppaction://media"/>
            <a:extLst>
              <a:ext uri="{FF2B5EF4-FFF2-40B4-BE49-F238E27FC236}">
                <a16:creationId xmlns:a16="https://schemas.microsoft.com/office/drawing/2014/main" xmlns="" id="{97001DEF-F993-46B9-8BB3-11E1FD2ACDC2}"/>
              </a:ext>
            </a:extLst>
          </p:cNvPr>
          <p:cNvPicPr>
            <a:picLocks noRot="1" noChangeAspect="1"/>
          </p:cNvPicPr>
          <p:nvPr>
            <a:videoFile r:link="rId1"/>
            <p:extLst>
              <p:ext uri="{DAA4B4D4-6D71-4841-9C94-3DE7FCFB9230}">
                <p14:media xmlns:p14="https://schemas.microsoft.com/office/powerpoint/2010/main" r:link="rId2"/>
              </p:ext>
            </p:extLst>
          </p:nvPr>
        </p:nvPicPr>
        <p:blipFill>
          <a:blip r:embed="rId5"/>
          <a:stretch>
            <a:fillRect/>
          </a:stretch>
        </p:blipFill>
        <p:spPr>
          <a:xfrm>
            <a:off x="0" y="0"/>
            <a:ext cx="9144000" cy="6858000"/>
          </a:xfrm>
          <a:prstGeom prst="rect">
            <a:avLst/>
          </a:prstGeom>
        </p:spPr>
      </p:pic>
    </p:spTree>
    <p:extLst>
      <p:ext uri="{BB962C8B-B14F-4D97-AF65-F5344CB8AC3E}">
        <p14:creationId xmlns:p14="https://schemas.microsoft.com/office/powerpoint/2010/main" val="874774398"/>
      </p:ext>
    </p:extLst>
  </p:cSld>
  <p:clrMapOvr>
    <a:masterClrMapping/>
  </p:clrMapOvr>
  <p:timing>
    <p:tnLst>
      <p:par>
        <p:cTn id="1" dur="indefinite" restart="never" nodeType="tmRoot"/>
      </p:par>
    </p:tnLst>
  </p:timing>
</p:sld>
</file>

<file path=ppt/slides/slide62.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schemas.microsoft.com/office/drawing/2014/main" xmlns="" id="{BFBAA2E9-0AE7-4684-8ADF-FFF860DBBFE6}"/>
              </a:ext>
            </a:extLst>
          </p:cNvPr>
          <p:cNvSpPr/>
          <p:nvPr/>
        </p:nvSpPr>
        <p:spPr>
          <a:xfrm>
            <a:off x="2096098" y="3244334"/>
            <a:ext cx="4420441" cy="369332"/>
          </a:xfrm>
          <a:prstGeom prst="rect">
            <a:avLst/>
          </a:prstGeom>
        </p:spPr>
        <p:txBody>
          <a:bodyPr wrap="none">
            <a:spAutoFit/>
          </a:bodyPr>
          <a:lstStyle/>
          <a:p>
            <a:r>
              <a:rPr lang="nl-NL" dirty="0"/>
              <a:t>https://www.youtube.com/v/7r8f0Uv1Gaw</a:t>
            </a:r>
          </a:p>
        </p:txBody>
      </p:sp>
      <p:pic>
        <p:nvPicPr>
          <p:cNvPr id="1025" name="ShockwaveFlash1"/>
          <p:cNvPicPr>
            <a:picLocks/>
          </p:cNvPicPr>
          <p:nvPr/>
        </p:nvPicPr>
        <p:blipFill>
          <a:blip r:embed="rId2">
            <a:extLst>
              <a:ext uri="{28A0092B-C50C-407E-A947-70E740481C1C}">
                <a14:useLocalDpi xmlns:a14="https://schemas.microsoft.com/office/drawing/2010/main" val="0"/>
              </a:ext>
            </a:extLst>
          </a:blip>
          <a:srcRect/>
          <a:stretch>
            <a:fillRect/>
          </a:stretch>
        </p:blipFill>
        <p:spPr bwMode="auto">
          <a:xfrm>
            <a:off x="631825" y="496888"/>
            <a:ext cx="7878763" cy="5864225"/>
          </a:xfrm>
          <a:prstGeom prst="rect">
            <a:avLst/>
          </a:prstGeom>
          <a:noFill/>
          <a:ln>
            <a:noFill/>
          </a:ln>
          <a:extLst>
            <a:ext uri="{909E8E84-426E-40dd-AFC4-6F175D3DCCD1}">
              <a14:hiddenFill xmlns:a14="https://schemas.microsoft.com/office/drawing/2010/main" xmlns="">
                <a:noFill/>
              </a14:hiddenFill>
            </a:ext>
            <a:ext uri="{91240B29-F687-4f45-9708-019B960494DF}">
              <a14:hiddenLine xmlns:a14="https://schemas.microsoft.com/office/drawing/2010/main" xmlns="" w="9525">
                <a:noFill/>
                <a:miter lim="800000"/>
                <a:headEnd/>
                <a:tailEnd/>
              </a14:hiddenLine>
            </a:ext>
          </a:extLst>
        </p:spPr>
      </p:pic>
    </p:spTree>
    <p:extLst>
      <p:ext uri="{BB962C8B-B14F-4D97-AF65-F5344CB8AC3E}">
        <p14:creationId xmlns:p14="https://schemas.microsoft.com/office/powerpoint/2010/main" val="2640260581"/>
      </p:ext>
    </p:extLst>
  </p:cSld>
  <p:clrMapOvr>
    <a:masterClrMapping/>
  </p:clrMapOvr>
  <p:timing>
    <p:tnLst>
      <p:par>
        <p:cTn id="1" dur="indefinite" restart="never" nodeType="tmRoot"/>
      </p:par>
    </p:tnLst>
  </p:timing>
</p:sld>
</file>

<file path=ppt/slides/slide63.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728"/>
            <a:ext cx="8229600" cy="5125236"/>
          </a:xfrm>
        </p:spPr>
        <p:txBody>
          <a:bodyPr>
            <a:normAutofit fontScale="62500" lnSpcReduction="20000"/>
          </a:bodyPr>
          <a:lstStyle/>
          <a:p>
            <a:r>
              <a:rPr lang="nl-NL" sz="3600" dirty="0"/>
              <a:t>Laat mij lachen, huilen, spelen, vrijen.</a:t>
            </a:r>
            <a:endParaRPr lang="en-GB" sz="3600" dirty="0"/>
          </a:p>
          <a:p>
            <a:r>
              <a:rPr lang="nl-NL" sz="3600" dirty="0"/>
              <a:t>Laat mij ieder deel licht of schaduw, in mezelf ontdekken. </a:t>
            </a:r>
            <a:endParaRPr lang="en-GB" sz="3600" dirty="0"/>
          </a:p>
          <a:p>
            <a:r>
              <a:rPr lang="nl-NL" sz="3600" dirty="0"/>
              <a:t>Laat mij alles aanvaarden en met goedheid omkleden.</a:t>
            </a:r>
            <a:endParaRPr lang="en-GB" sz="3600" dirty="0"/>
          </a:p>
          <a:p>
            <a:r>
              <a:rPr lang="nl-NL" sz="3600" dirty="0"/>
              <a:t>Laat mij voor elke situatie dankbaar zijn.  </a:t>
            </a:r>
            <a:endParaRPr lang="en-GB" sz="3600" dirty="0"/>
          </a:p>
          <a:p>
            <a:r>
              <a:rPr lang="nl-NL" sz="3600" dirty="0"/>
              <a:t>Laat mij mezelf en anderen vergeven. </a:t>
            </a:r>
            <a:endParaRPr lang="en-GB" sz="3600" dirty="0"/>
          </a:p>
          <a:p>
            <a:r>
              <a:rPr lang="nl-NL" sz="3600" dirty="0"/>
              <a:t>Laat mij de waarheid eren die ik van binnen voel. </a:t>
            </a:r>
            <a:endParaRPr lang="en-GB" sz="3600" dirty="0"/>
          </a:p>
          <a:p>
            <a:r>
              <a:rPr lang="nl-NL" sz="3600" dirty="0"/>
              <a:t>Laat mij met mijn gift het geheel, het Grote Mysterie dienen.  </a:t>
            </a:r>
            <a:endParaRPr lang="en-GB" sz="3600" dirty="0"/>
          </a:p>
          <a:p>
            <a:r>
              <a:rPr lang="nl-NL" sz="3600" dirty="0"/>
              <a:t>Laat mij me overgeven aan, vertrouwen op en dansen met het Leven. </a:t>
            </a:r>
          </a:p>
          <a:p>
            <a:pPr marL="0" indent="0">
              <a:buNone/>
            </a:pPr>
            <a:endParaRPr lang="nl-NL" sz="3600" dirty="0"/>
          </a:p>
          <a:p>
            <a:pPr marL="0" indent="0">
              <a:buNone/>
            </a:pPr>
            <a:r>
              <a:rPr lang="nl-NL" sz="3600" dirty="0"/>
              <a:t>En zo een levend, ademend kanaal van liefde zijn </a:t>
            </a:r>
          </a:p>
          <a:p>
            <a:pPr marL="0" indent="0">
              <a:buNone/>
            </a:pPr>
            <a:r>
              <a:rPr lang="nl-NL" sz="3600" dirty="0"/>
              <a:t>N</a:t>
            </a:r>
            <a:r>
              <a:rPr lang="en-US" sz="3600" dirty="0" err="1"/>
              <a:t>i</a:t>
            </a:r>
            <a:r>
              <a:rPr lang="nl-NL" sz="3600" dirty="0"/>
              <a:t>et langer een sterfelijk op zich zelf gericht wezen, </a:t>
            </a:r>
          </a:p>
          <a:p>
            <a:pPr marL="0" indent="0">
              <a:buNone/>
            </a:pPr>
            <a:r>
              <a:rPr lang="nl-NL" sz="3600" dirty="0"/>
              <a:t>Maar een universele, creatieve uitbreiding van de liefde van het Grote Mysterie</a:t>
            </a:r>
            <a:endParaRPr lang="en-GB" sz="3600" dirty="0"/>
          </a:p>
          <a:p>
            <a:pPr marL="0" indent="0">
              <a:buNone/>
            </a:pPr>
            <a:endParaRPr lang="nl-NL" sz="3600" noProof="0" dirty="0">
              <a:solidFill>
                <a:srgbClr val="FF0000"/>
              </a:solidFill>
            </a:endParaRPr>
          </a:p>
          <a:p>
            <a:endParaRPr lang="nl-NL" sz="3900" noProof="0" dirty="0"/>
          </a:p>
          <a:p>
            <a:endParaRPr lang="nl-NL" sz="3900" noProof="0" dirty="0"/>
          </a:p>
        </p:txBody>
      </p:sp>
      <p:sp>
        <p:nvSpPr>
          <p:cNvPr id="5" name="Title 1"/>
          <p:cNvSpPr txBox="1">
            <a:spLocks/>
          </p:cNvSpPr>
          <p:nvPr/>
        </p:nvSpPr>
        <p:spPr>
          <a:xfrm>
            <a:off x="504000" y="432000"/>
            <a:ext cx="8136000" cy="76872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nl-NL" dirty="0"/>
              <a:t>Heel worden  </a:t>
            </a:r>
          </a:p>
        </p:txBody>
      </p:sp>
    </p:spTree>
    <p:extLst>
      <p:ext uri="{BB962C8B-B14F-4D97-AF65-F5344CB8AC3E}">
        <p14:creationId xmlns:p14="https://schemas.microsoft.com/office/powerpoint/2010/main" val="3620222421"/>
      </p:ext>
    </p:extLst>
  </p:cSld>
  <p:clrMapOvr>
    <a:masterClrMapping/>
  </p:clrMapOvr>
  <p:timing>
    <p:tnLst>
      <p:par>
        <p:cTn id="1" dur="indefinite" restart="never" nodeType="tmRoot"/>
      </p:par>
    </p:tnLst>
  </p:timing>
</p:sld>
</file>

<file path=ppt/slides/slide64.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4000" y="417269"/>
            <a:ext cx="8136000" cy="1230376"/>
          </a:xfrm>
        </p:spPr>
        <p:txBody>
          <a:bodyPr anchor="t"/>
          <a:lstStyle/>
          <a:p>
            <a:pPr>
              <a:lnSpc>
                <a:spcPct val="80000"/>
              </a:lnSpc>
            </a:pPr>
            <a:r>
              <a:rPr lang="nl-NL" b="1" noProof="0" dirty="0"/>
              <a:t>Wet van Eenheid </a:t>
            </a:r>
            <a:br>
              <a:rPr lang="nl-NL" b="1" noProof="0" dirty="0"/>
            </a:br>
            <a:r>
              <a:rPr lang="nl-NL" noProof="0" dirty="0"/>
              <a:t>Tao  </a:t>
            </a:r>
          </a:p>
        </p:txBody>
      </p:sp>
      <p:sp>
        <p:nvSpPr>
          <p:cNvPr id="3" name="Subtitle 2"/>
          <p:cNvSpPr>
            <a:spLocks noGrp="1"/>
          </p:cNvSpPr>
          <p:nvPr>
            <p:ph type="subTitle" idx="1"/>
          </p:nvPr>
        </p:nvSpPr>
        <p:spPr>
          <a:xfrm>
            <a:off x="1069062" y="1800000"/>
            <a:ext cx="7005876" cy="3059056"/>
          </a:xfrm>
          <a:ln>
            <a:solidFill>
              <a:srgbClr val="FF0000"/>
            </a:solidFill>
          </a:ln>
        </p:spPr>
        <p:txBody>
          <a:bodyPr lIns="180000" tIns="216000" rIns="180000" bIns="180000">
            <a:spAutoFit/>
          </a:bodyPr>
          <a:lstStyle/>
          <a:p>
            <a:r>
              <a:rPr lang="nl-NL" b="1" noProof="0" dirty="0"/>
              <a:t>Alles wat bestaat komt voort uit één en dezelfde Eenheid of Bron </a:t>
            </a:r>
          </a:p>
          <a:p>
            <a:endParaRPr lang="nl-NL" b="1" noProof="0" dirty="0"/>
          </a:p>
          <a:p>
            <a:r>
              <a:rPr lang="nl-NL" b="1" noProof="0" dirty="0">
                <a:solidFill>
                  <a:srgbClr val="FF0000"/>
                </a:solidFill>
              </a:rPr>
              <a:t>Alles en iedereen is met alles en iedereen verbonden</a:t>
            </a:r>
          </a:p>
        </p:txBody>
      </p:sp>
    </p:spTree>
    <p:extLst>
      <p:ext uri="{BB962C8B-B14F-4D97-AF65-F5344CB8AC3E}">
        <p14:creationId xmlns:p14="https://schemas.microsoft.com/office/powerpoint/2010/main" val="1067500064"/>
      </p:ext>
    </p:extLst>
  </p:cSld>
  <p:clrMapOvr>
    <a:masterClrMapping/>
  </p:clrMapOvr>
  <p:timing>
    <p:tnLst>
      <p:par>
        <p:cTn id="1" dur="indefinite" restart="never" nodeType="tmRoot"/>
      </p:par>
    </p:tnLst>
  </p:timing>
</p:sld>
</file>

<file path=ppt/slides/slide65.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Toeval</a:t>
            </a:r>
            <a:r>
              <a:rPr lang="en-US" dirty="0"/>
              <a:t> </a:t>
            </a:r>
            <a:r>
              <a:rPr lang="en-US" dirty="0" err="1"/>
              <a:t>bestaat</a:t>
            </a:r>
            <a:r>
              <a:rPr lang="en-US" dirty="0"/>
              <a:t> </a:t>
            </a:r>
            <a:r>
              <a:rPr lang="en-US" dirty="0" err="1"/>
              <a:t>niet</a:t>
            </a:r>
            <a:r>
              <a:rPr lang="en-US" dirty="0"/>
              <a:t> – </a:t>
            </a:r>
            <a:r>
              <a:rPr lang="en-US" dirty="0" err="1">
                <a:solidFill>
                  <a:srgbClr val="FF0000"/>
                </a:solidFill>
              </a:rPr>
              <a:t>Magie</a:t>
            </a:r>
            <a:r>
              <a:rPr lang="en-US" dirty="0">
                <a:solidFill>
                  <a:srgbClr val="FF0000"/>
                </a:solidFill>
              </a:rPr>
              <a:t> </a:t>
            </a:r>
            <a:r>
              <a:rPr lang="en-US" dirty="0" err="1">
                <a:solidFill>
                  <a:srgbClr val="FF0000"/>
                </a:solidFill>
              </a:rPr>
              <a:t>wel</a:t>
            </a:r>
            <a:r>
              <a:rPr lang="en-US" dirty="0">
                <a:solidFill>
                  <a:srgbClr val="FF0000"/>
                </a:solidFill>
              </a:rPr>
              <a:t> </a:t>
            </a:r>
          </a:p>
        </p:txBody>
      </p:sp>
      <p:sp>
        <p:nvSpPr>
          <p:cNvPr id="3" name="Content Placeholder 2"/>
          <p:cNvSpPr>
            <a:spLocks noGrp="1"/>
          </p:cNvSpPr>
          <p:nvPr>
            <p:ph idx="1"/>
          </p:nvPr>
        </p:nvSpPr>
        <p:spPr/>
        <p:txBody>
          <a:bodyPr/>
          <a:lstStyle/>
          <a:p>
            <a:r>
              <a:rPr lang="nl-NL" dirty="0"/>
              <a:t>Alles heeft een doel en een reden dat past binnen het grotere geheel </a:t>
            </a:r>
          </a:p>
          <a:p>
            <a:r>
              <a:rPr lang="nl-NL" dirty="0"/>
              <a:t>Co-creatie met het grotere</a:t>
            </a:r>
          </a:p>
          <a:p>
            <a:r>
              <a:rPr lang="nl-NL" dirty="0"/>
              <a:t>Via onze </a:t>
            </a:r>
            <a:r>
              <a:rPr lang="nl-NL" dirty="0" err="1"/>
              <a:t>intuïtie</a:t>
            </a:r>
            <a:r>
              <a:rPr lang="nl-NL" dirty="0"/>
              <a:t> en gedachten zijn we verbonden</a:t>
            </a:r>
          </a:p>
          <a:p>
            <a:r>
              <a:rPr lang="nl-NL" dirty="0"/>
              <a:t>Als je vertrouwen hebt in het universum wordt je geholpen </a:t>
            </a:r>
          </a:p>
          <a:p>
            <a:r>
              <a:rPr lang="nl-NL" dirty="0"/>
              <a:t>Synchroniciteit, toeval met een betekenis</a:t>
            </a:r>
          </a:p>
        </p:txBody>
      </p:sp>
    </p:spTree>
    <p:extLst>
      <p:ext uri="{BB962C8B-B14F-4D97-AF65-F5344CB8AC3E}">
        <p14:creationId xmlns:p14="https://schemas.microsoft.com/office/powerpoint/2010/main" val="2232936756"/>
      </p:ext>
    </p:extLst>
  </p:cSld>
  <p:clrMapOvr>
    <a:masterClrMapping/>
  </p:clrMapOvr>
  <p:timing>
    <p:tnLst>
      <p:par>
        <p:cTn id="1" dur="indefinite" restart="never" nodeType="tmRoot"/>
      </p:par>
    </p:tnLst>
  </p:timing>
</p:sld>
</file>

<file path=ppt/slides/slide66.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power of the heart: </a:t>
            </a:r>
            <a:br>
              <a:rPr lang="en-US" b="1" dirty="0"/>
            </a:br>
            <a:r>
              <a:rPr lang="en-US" dirty="0" err="1">
                <a:solidFill>
                  <a:schemeClr val="bg1">
                    <a:lumMod val="75000"/>
                  </a:schemeClr>
                </a:solidFill>
              </a:rPr>
              <a:t>Laat</a:t>
            </a:r>
            <a:r>
              <a:rPr lang="en-US" dirty="0">
                <a:solidFill>
                  <a:schemeClr val="bg1">
                    <a:lumMod val="75000"/>
                  </a:schemeClr>
                </a:solidFill>
              </a:rPr>
              <a:t> je hart je </a:t>
            </a:r>
            <a:r>
              <a:rPr lang="en-US" dirty="0" err="1">
                <a:solidFill>
                  <a:schemeClr val="bg1">
                    <a:lumMod val="75000"/>
                  </a:schemeClr>
                </a:solidFill>
              </a:rPr>
              <a:t>gids</a:t>
            </a:r>
            <a:r>
              <a:rPr lang="en-US" dirty="0">
                <a:solidFill>
                  <a:schemeClr val="bg1">
                    <a:lumMod val="75000"/>
                  </a:schemeClr>
                </a:solidFill>
              </a:rPr>
              <a:t> </a:t>
            </a:r>
            <a:r>
              <a:rPr lang="en-US" dirty="0" err="1">
                <a:solidFill>
                  <a:schemeClr val="bg1">
                    <a:lumMod val="75000"/>
                  </a:schemeClr>
                </a:solidFill>
              </a:rPr>
              <a:t>zijn</a:t>
            </a:r>
            <a:r>
              <a:rPr lang="en-US" dirty="0">
                <a:solidFill>
                  <a:schemeClr val="bg1">
                    <a:lumMod val="75000"/>
                  </a:schemeClr>
                </a:solidFill>
              </a:rPr>
              <a:t>  </a:t>
            </a:r>
          </a:p>
        </p:txBody>
      </p:sp>
      <p:pic>
        <p:nvPicPr>
          <p:cNvPr id="4" name="Content Placeholder 3" descr="645px-Love_Heart_SVG.svg.png"/>
          <p:cNvPicPr>
            <a:picLocks noGrp="1" noChangeAspect="1"/>
          </p:cNvPicPr>
          <p:nvPr>
            <p:ph idx="1"/>
          </p:nvPr>
        </p:nvPicPr>
        <p:blipFill>
          <a:blip r:embed="rId3">
            <a:extLst>
              <a:ext uri="{28A0092B-C50C-407E-A947-70E740481C1C}">
                <a14:useLocalDpi xmlns:a14="https://schemas.microsoft.com/office/drawing/2010/main" val="0"/>
              </a:ext>
            </a:extLst>
          </a:blip>
          <a:srcRect l="-32458" r="-32458"/>
          <a:stretch>
            <a:fillRect/>
          </a:stretch>
        </p:blipFill>
        <p:spPr/>
      </p:pic>
    </p:spTree>
    <p:extLst>
      <p:ext uri="{BB962C8B-B14F-4D97-AF65-F5344CB8AC3E}">
        <p14:creationId xmlns:p14="https://schemas.microsoft.com/office/powerpoint/2010/main" val="1802298053"/>
      </p:ext>
    </p:extLst>
  </p:cSld>
  <p:clrMapOvr>
    <a:masterClrMapping/>
  </p:clrMapOvr>
  <p:timing>
    <p:tnLst>
      <p:par>
        <p:cTn id="1" dur="indefinite" restart="never" nodeType="tmRoot"/>
      </p:par>
    </p:tnLst>
  </p:timing>
</p:sld>
</file>

<file path=ppt/slides/slide67.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dirty="0"/>
              <a:t> </a:t>
            </a:r>
          </a:p>
        </p:txBody>
      </p:sp>
      <p:sp>
        <p:nvSpPr>
          <p:cNvPr id="3" name="Content Placeholder 2"/>
          <p:cNvSpPr>
            <a:spLocks noGrp="1"/>
          </p:cNvSpPr>
          <p:nvPr>
            <p:ph idx="1"/>
          </p:nvPr>
        </p:nvSpPr>
        <p:spPr>
          <a:xfrm>
            <a:off x="457200" y="842122"/>
            <a:ext cx="8229600" cy="5163277"/>
          </a:xfrm>
        </p:spPr>
        <p:txBody>
          <a:bodyPr anchor="ctr">
            <a:normAutofit fontScale="92500"/>
          </a:bodyPr>
          <a:lstStyle/>
          <a:p>
            <a:pPr marL="0" indent="0" algn="ctr">
              <a:lnSpc>
                <a:spcPct val="80000"/>
              </a:lnSpc>
              <a:spcBef>
                <a:spcPts val="0"/>
              </a:spcBef>
              <a:buNone/>
            </a:pPr>
            <a:r>
              <a:rPr lang="nl-NL" sz="8000" noProof="0" dirty="0">
                <a:solidFill>
                  <a:srgbClr val="FF0000"/>
                </a:solidFill>
              </a:rPr>
              <a:t>Liefde</a:t>
            </a:r>
            <a:r>
              <a:rPr lang="nl-NL" sz="8000" noProof="0" dirty="0"/>
              <a:t> is onszelf herkennen in iemand anders en de ander liefhebben als onszelf   </a:t>
            </a:r>
          </a:p>
        </p:txBody>
      </p:sp>
    </p:spTree>
    <p:extLst>
      <p:ext uri="{BB962C8B-B14F-4D97-AF65-F5344CB8AC3E}">
        <p14:creationId xmlns:p14="https://schemas.microsoft.com/office/powerpoint/2010/main" val="2440159641"/>
      </p:ext>
    </p:extLst>
  </p:cSld>
  <p:clrMapOvr>
    <a:masterClrMapping/>
  </p:clrMapOvr>
  <p:timing>
    <p:tnLst>
      <p:par>
        <p:cTn id="1" dur="indefinite" restart="never" nodeType="tmRoot"/>
      </p:par>
    </p:tnLst>
  </p:timing>
</p:sld>
</file>

<file path=ppt/slides/slide68.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dirty="0"/>
              <a:t> </a:t>
            </a:r>
          </a:p>
        </p:txBody>
      </p:sp>
      <p:sp>
        <p:nvSpPr>
          <p:cNvPr id="3" name="Content Placeholder 2"/>
          <p:cNvSpPr>
            <a:spLocks noGrp="1"/>
          </p:cNvSpPr>
          <p:nvPr>
            <p:ph idx="1"/>
          </p:nvPr>
        </p:nvSpPr>
        <p:spPr>
          <a:xfrm>
            <a:off x="5834145" y="408662"/>
            <a:ext cx="3309854" cy="6043644"/>
          </a:xfrm>
        </p:spPr>
        <p:txBody>
          <a:bodyPr anchor="ctr">
            <a:noAutofit/>
          </a:bodyPr>
          <a:lstStyle/>
          <a:p>
            <a:pPr marL="0" indent="0" algn="ctr">
              <a:lnSpc>
                <a:spcPct val="80000"/>
              </a:lnSpc>
              <a:spcBef>
                <a:spcPts val="0"/>
              </a:spcBef>
              <a:buNone/>
            </a:pPr>
            <a:r>
              <a:rPr lang="nl-NL" sz="6000" noProof="0" dirty="0">
                <a:solidFill>
                  <a:srgbClr val="FF0000"/>
                </a:solidFill>
              </a:rPr>
              <a:t>Doel:</a:t>
            </a:r>
            <a:r>
              <a:rPr lang="nl-NL" sz="6000" noProof="0" dirty="0"/>
              <a:t> welzijn van alles en iedereen op deze planeet</a:t>
            </a:r>
          </a:p>
        </p:txBody>
      </p:sp>
      <p:pic>
        <p:nvPicPr>
          <p:cNvPr id="5" name="Picture 4" descr="creator (1).jpg"/>
          <p:cNvPicPr>
            <a:picLocks noChangeAspect="1"/>
          </p:cNvPicPr>
          <p:nvPr/>
        </p:nvPicPr>
        <p:blipFill rotWithShape="1">
          <a:blip r:embed="rId3">
            <a:extLst>
              <a:ext uri="{28A0092B-C50C-407E-A947-70E740481C1C}">
                <a14:useLocalDpi xmlns:a14="https://schemas.microsoft.com/office/drawing/2010/main" val="0"/>
              </a:ext>
            </a:extLst>
          </a:blip>
          <a:srcRect l="3228" r="1913"/>
          <a:stretch/>
        </p:blipFill>
        <p:spPr>
          <a:xfrm>
            <a:off x="2689" y="0"/>
            <a:ext cx="5831456" cy="6858000"/>
          </a:xfrm>
          <a:prstGeom prst="rect">
            <a:avLst/>
          </a:prstGeom>
        </p:spPr>
      </p:pic>
    </p:spTree>
    <p:extLst>
      <p:ext uri="{BB962C8B-B14F-4D97-AF65-F5344CB8AC3E}">
        <p14:creationId xmlns:p14="https://schemas.microsoft.com/office/powerpoint/2010/main" val="2419434714"/>
      </p:ext>
    </p:extLst>
  </p:cSld>
  <p:clrMapOvr>
    <a:masterClrMapping/>
  </p:clrMapOvr>
  <p:timing>
    <p:tnLst>
      <p:par>
        <p:cTn id="1" dur="indefinite" restart="never" nodeType="tmRoot"/>
      </p:par>
    </p:tnLst>
  </p:timing>
</p:sld>
</file>

<file path=ppt/slides/slide69.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0" y="432000"/>
            <a:ext cx="8136000" cy="1229423"/>
          </a:xfrm>
        </p:spPr>
        <p:txBody>
          <a:bodyPr anchor="t">
            <a:normAutofit/>
          </a:bodyPr>
          <a:lstStyle/>
          <a:p>
            <a:pPr>
              <a:lnSpc>
                <a:spcPct val="80000"/>
              </a:lnSpc>
            </a:pPr>
            <a:r>
              <a:rPr lang="nl-NL" b="1" noProof="0" dirty="0">
                <a:solidFill>
                  <a:srgbClr val="FF0000"/>
                </a:solidFill>
              </a:rPr>
              <a:t>Community</a:t>
            </a:r>
            <a:r>
              <a:rPr lang="nl-NL" b="1" noProof="0" dirty="0"/>
              <a:t>: van jongs af aan ondersteunen en bevestigen   </a:t>
            </a:r>
          </a:p>
        </p:txBody>
      </p:sp>
      <p:pic>
        <p:nvPicPr>
          <p:cNvPr id="5" name="Content Placeholder 4" descr="media_xll_5071560.jpg"/>
          <p:cNvPicPr>
            <a:picLocks noGrp="1" noChangeAspect="1"/>
          </p:cNvPicPr>
          <p:nvPr>
            <p:ph idx="1"/>
          </p:nvPr>
        </p:nvPicPr>
        <p:blipFill>
          <a:blip r:embed="rId3">
            <a:extLst>
              <a:ext uri="{28A0092B-C50C-407E-A947-70E740481C1C}">
                <a14:useLocalDpi xmlns:a14="https://schemas.microsoft.com/office/drawing/2010/main" val="0"/>
              </a:ext>
            </a:extLst>
          </a:blip>
          <a:srcRect t="1136" b="1136"/>
          <a:stretch>
            <a:fillRect/>
          </a:stretch>
        </p:blipFill>
        <p:spPr/>
      </p:pic>
    </p:spTree>
    <p:extLst>
      <p:ext uri="{BB962C8B-B14F-4D97-AF65-F5344CB8AC3E}">
        <p14:creationId xmlns:p14="https://schemas.microsoft.com/office/powerpoint/2010/main" val="329519808"/>
      </p:ext>
    </p:extLst>
  </p:cSld>
  <p:clrMapOvr>
    <a:masterClrMapping/>
  </p:clrMapOvr>
  <p:timing>
    <p:tnLst>
      <p:par>
        <p:cTn id="1" dur="indefinite" restart="never" nodeType="tmRoot"/>
      </p:par>
    </p:tnLst>
  </p:timing>
</p:sld>
</file>

<file path=ppt/slides/slide7.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pic>
        <p:nvPicPr>
          <p:cNvPr id="4" name="Content Placeholder 3" descr="ijsberg, boven en onder water.JPG"/>
          <p:cNvPicPr>
            <a:picLocks noGrp="1" noChangeAspect="1"/>
          </p:cNvPicPr>
          <p:nvPr>
            <p:ph idx="1"/>
          </p:nvPr>
        </p:nvPicPr>
        <p:blipFill>
          <a:blip r:embed="rId3">
            <a:extLst>
              <a:ext uri="{28A0092B-C50C-407E-A947-70E740481C1C}">
                <a14:useLocalDpi xmlns:a14="https://schemas.microsoft.com/office/drawing/2010/main" val="0"/>
              </a:ext>
            </a:extLst>
          </a:blip>
          <a:srcRect l="-15291" r="-15291"/>
          <a:stretch>
            <a:fillRect/>
          </a:stretch>
        </p:blipFill>
        <p:spPr>
          <a:xfrm>
            <a:off x="457200" y="601518"/>
            <a:ext cx="8229600" cy="5654964"/>
          </a:xfrm>
        </p:spPr>
      </p:pic>
    </p:spTree>
    <p:extLst>
      <p:ext uri="{BB962C8B-B14F-4D97-AF65-F5344CB8AC3E}">
        <p14:creationId xmlns:p14="https://schemas.microsoft.com/office/powerpoint/2010/main" val="2600924263"/>
      </p:ext>
    </p:extLst>
  </p:cSld>
  <p:clrMapOvr>
    <a:masterClrMapping/>
  </p:clrMapOvr>
  <p:timing>
    <p:tnLst>
      <p:par>
        <p:cTn id="1" dur="indefinite" restart="never" nodeType="tmRoot"/>
      </p:par>
    </p:tnLst>
  </p:timing>
</p:sld>
</file>

<file path=ppt/slides/slide70.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b="1" noProof="0" dirty="0"/>
              <a:t> </a:t>
            </a:r>
          </a:p>
        </p:txBody>
      </p:sp>
      <p:sp>
        <p:nvSpPr>
          <p:cNvPr id="3" name="Content Placeholder 2"/>
          <p:cNvSpPr>
            <a:spLocks noGrp="1"/>
          </p:cNvSpPr>
          <p:nvPr>
            <p:ph idx="1"/>
          </p:nvPr>
        </p:nvSpPr>
        <p:spPr>
          <a:xfrm>
            <a:off x="241540" y="6047117"/>
            <a:ext cx="8652294" cy="742696"/>
          </a:xfrm>
        </p:spPr>
        <p:txBody>
          <a:bodyPr>
            <a:normAutofit/>
          </a:bodyPr>
          <a:lstStyle/>
          <a:p>
            <a:pPr marL="0" indent="0" algn="ctr">
              <a:buNone/>
            </a:pPr>
            <a:r>
              <a:rPr lang="nl-NL" noProof="0" dirty="0"/>
              <a:t>Leven in harmonie &gt; Leven in overvloed</a:t>
            </a:r>
          </a:p>
        </p:txBody>
      </p:sp>
      <p:pic>
        <p:nvPicPr>
          <p:cNvPr id="6" name="Content Placeholder 3" descr="07-overvloed.jpg"/>
          <p:cNvPicPr>
            <a:picLocks noChangeAspect="1"/>
          </p:cNvPicPr>
          <p:nvPr/>
        </p:nvPicPr>
        <p:blipFill>
          <a:blip r:embed="rId3">
            <a:extLst>
              <a:ext uri="{28A0092B-C50C-407E-A947-70E740481C1C}">
                <a14:useLocalDpi xmlns:a14="https://schemas.microsoft.com/office/drawing/2010/main" val="0"/>
              </a:ext>
            </a:extLst>
          </a:blip>
          <a:srcRect t="8054" b="8054"/>
          <a:stretch>
            <a:fillRect/>
          </a:stretch>
        </p:blipFill>
        <p:spPr>
          <a:xfrm>
            <a:off x="0" y="821698"/>
            <a:ext cx="9144000" cy="5028847"/>
          </a:xfrm>
          <a:prstGeom prst="rect">
            <a:avLst/>
          </a:prstGeom>
        </p:spPr>
      </p:pic>
    </p:spTree>
    <p:extLst>
      <p:ext uri="{BB962C8B-B14F-4D97-AF65-F5344CB8AC3E}">
        <p14:creationId xmlns:p14="https://schemas.microsoft.com/office/powerpoint/2010/main" val="1064647154"/>
      </p:ext>
    </p:extLst>
  </p:cSld>
  <p:clrMapOvr>
    <a:masterClrMapping/>
  </p:clrMapOvr>
  <p:timing>
    <p:tnLst>
      <p:par>
        <p:cTn id="1" dur="indefinite" restart="never" nodeType="tmRoot"/>
      </p:par>
    </p:tnLst>
  </p:timing>
</p:sld>
</file>

<file path=ppt/slides/slide71.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0"/>
            <a:ext cx="8229600" cy="877455"/>
          </a:xfrm>
        </p:spPr>
        <p:txBody>
          <a:bodyPr>
            <a:normAutofit fontScale="90000"/>
          </a:bodyPr>
          <a:lstStyle/>
          <a:p>
            <a:r>
              <a:rPr lang="en-US" b="1" dirty="0" err="1"/>
              <a:t>Hemel</a:t>
            </a:r>
            <a:r>
              <a:rPr lang="en-US" b="1" dirty="0"/>
              <a:t> op </a:t>
            </a:r>
            <a:r>
              <a:rPr lang="en-US" b="1" dirty="0" err="1"/>
              <a:t>Aarde</a:t>
            </a:r>
            <a:r>
              <a:rPr lang="en-US" b="1" dirty="0"/>
              <a:t>: </a:t>
            </a:r>
            <a:r>
              <a:rPr lang="en-US" b="1" dirty="0" err="1"/>
              <a:t>jouw</a:t>
            </a:r>
            <a:r>
              <a:rPr lang="en-US" b="1" dirty="0"/>
              <a:t> </a:t>
            </a:r>
            <a:r>
              <a:rPr lang="en-US" b="1" dirty="0" err="1"/>
              <a:t>bijdrage</a:t>
            </a:r>
            <a:r>
              <a:rPr lang="en-US" b="1" dirty="0"/>
              <a:t> </a:t>
            </a:r>
            <a:r>
              <a:rPr lang="en-US" b="1" dirty="0" err="1"/>
              <a:t>aan</a:t>
            </a:r>
            <a:r>
              <a:rPr lang="en-US" b="1" dirty="0"/>
              <a:t> het </a:t>
            </a:r>
            <a:r>
              <a:rPr lang="en-US" b="1" dirty="0" err="1"/>
              <a:t>grotere</a:t>
            </a:r>
            <a:r>
              <a:rPr lang="en-US" b="1" dirty="0"/>
              <a:t> </a:t>
            </a:r>
            <a:r>
              <a:rPr lang="en-US" b="1" dirty="0" err="1"/>
              <a:t>geheel</a:t>
            </a:r>
            <a:r>
              <a:rPr lang="en-US" b="1" dirty="0"/>
              <a:t>  </a:t>
            </a:r>
          </a:p>
        </p:txBody>
      </p:sp>
      <p:pic>
        <p:nvPicPr>
          <p:cNvPr id="3" name="Picture 2" descr="fotowolk.JPG"/>
          <p:cNvPicPr>
            <a:picLocks noChangeAspect="1"/>
          </p:cNvPicPr>
          <p:nvPr/>
        </p:nvPicPr>
        <p:blipFill>
          <a:blip r:embed="rId2">
            <a:extLst>
              <a:ext uri="{28A0092B-C50C-407E-A947-70E740481C1C}">
                <a14:useLocalDpi xmlns:a14="https://schemas.microsoft.com/office/drawing/2010/main" val="0"/>
              </a:ext>
            </a:extLst>
          </a:blip>
          <a:stretch>
            <a:fillRect/>
          </a:stretch>
        </p:blipFill>
        <p:spPr>
          <a:xfrm>
            <a:off x="854363" y="1202944"/>
            <a:ext cx="7571232" cy="5655056"/>
          </a:xfrm>
          <a:prstGeom prst="rect">
            <a:avLst/>
          </a:prstGeom>
        </p:spPr>
      </p:pic>
    </p:spTree>
    <p:extLst>
      <p:ext uri="{BB962C8B-B14F-4D97-AF65-F5344CB8AC3E}">
        <p14:creationId xmlns:p14="https://schemas.microsoft.com/office/powerpoint/2010/main" val="2254689243"/>
      </p:ext>
    </p:extLst>
  </p:cSld>
  <p:clrMapOvr>
    <a:masterClrMapping/>
  </p:clrMapOvr>
  <p:timing>
    <p:tnLst>
      <p:par>
        <p:cTn id="1" dur="indefinite" restart="never" nodeType="tmRoot"/>
      </p:par>
    </p:tnLst>
  </p:timing>
</p:sld>
</file>

<file path=ppt/slides/slide72.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2" y="2062258"/>
            <a:ext cx="8229600" cy="2733483"/>
          </a:xfrm>
        </p:spPr>
        <p:txBody>
          <a:bodyPr anchor="ctr">
            <a:noAutofit/>
          </a:bodyPr>
          <a:lstStyle/>
          <a:p>
            <a:pPr>
              <a:lnSpc>
                <a:spcPct val="80000"/>
              </a:lnSpc>
            </a:pPr>
            <a:r>
              <a:rPr lang="nl-NL" sz="8000" b="1" dirty="0">
                <a:solidFill>
                  <a:srgbClr val="FF0000"/>
                </a:solidFill>
              </a:rPr>
              <a:t>Vraag</a:t>
            </a:r>
            <a:r>
              <a:rPr lang="nl-NL" sz="8000" b="1" noProof="0" dirty="0">
                <a:solidFill>
                  <a:srgbClr val="FF0000"/>
                </a:solidFill>
              </a:rPr>
              <a:t>: </a:t>
            </a:r>
            <a:r>
              <a:rPr lang="en-US" sz="8000" b="1" dirty="0" err="1">
                <a:solidFill>
                  <a:srgbClr val="FF0000"/>
                </a:solidFill>
              </a:rPr>
              <a:t>eigen</a:t>
            </a:r>
            <a:r>
              <a:rPr lang="en-US" sz="8000" b="1" dirty="0">
                <a:solidFill>
                  <a:srgbClr val="FF0000"/>
                </a:solidFill>
              </a:rPr>
              <a:t> </a:t>
            </a:r>
            <a:r>
              <a:rPr lang="en-US" sz="8000" b="1" dirty="0" err="1">
                <a:solidFill>
                  <a:srgbClr val="FF0000"/>
                </a:solidFill>
              </a:rPr>
              <a:t>rol</a:t>
            </a:r>
            <a:r>
              <a:rPr lang="en-US" sz="8000" b="1" dirty="0">
                <a:solidFill>
                  <a:srgbClr val="FF0000"/>
                </a:solidFill>
              </a:rPr>
              <a:t> </a:t>
            </a:r>
            <a:r>
              <a:rPr lang="nl-NL" sz="8000" b="1" noProof="0" dirty="0">
                <a:solidFill>
                  <a:srgbClr val="FF0000"/>
                </a:solidFill>
              </a:rPr>
              <a:t> </a:t>
            </a:r>
            <a:r>
              <a:rPr lang="nl-NL" sz="8000" b="1" noProof="0" dirty="0"/>
              <a:t/>
            </a:r>
            <a:br>
              <a:rPr lang="nl-NL" sz="8000" b="1" noProof="0" dirty="0"/>
            </a:br>
            <a:r>
              <a:rPr lang="pl-PL" sz="7200" dirty="0"/>
              <a:t>Wat </a:t>
            </a:r>
            <a:r>
              <a:rPr lang="pl-PL" sz="7200" dirty="0" err="1"/>
              <a:t>is</a:t>
            </a:r>
            <a:r>
              <a:rPr lang="pl-PL" sz="7200" dirty="0"/>
              <a:t> je </a:t>
            </a:r>
            <a:r>
              <a:rPr lang="pl-PL" sz="7200" dirty="0" err="1"/>
              <a:t>eigen</a:t>
            </a:r>
            <a:r>
              <a:rPr lang="pl-PL" sz="7200" dirty="0"/>
              <a:t> </a:t>
            </a:r>
            <a:r>
              <a:rPr lang="pl-PL" sz="7200" dirty="0" err="1"/>
              <a:t>rol</a:t>
            </a:r>
            <a:r>
              <a:rPr lang="pl-PL" sz="7200" dirty="0"/>
              <a:t> en </a:t>
            </a:r>
            <a:r>
              <a:rPr lang="pl-PL" sz="7200" dirty="0" err="1"/>
              <a:t>verantwoordelijkheid</a:t>
            </a:r>
            <a:r>
              <a:rPr lang="pl-PL" sz="7200" dirty="0"/>
              <a:t> </a:t>
            </a:r>
            <a:r>
              <a:rPr lang="pl-PL" sz="7200" dirty="0" err="1"/>
              <a:t>binnen</a:t>
            </a:r>
            <a:r>
              <a:rPr lang="pl-PL" sz="7200" dirty="0"/>
              <a:t> de </a:t>
            </a:r>
            <a:r>
              <a:rPr lang="pl-PL" sz="7200" dirty="0" err="1"/>
              <a:t>transitie</a:t>
            </a:r>
            <a:r>
              <a:rPr lang="pl-PL" sz="7200" dirty="0"/>
              <a:t>? </a:t>
            </a:r>
            <a:endParaRPr lang="nl-NL" sz="7200" b="1" noProof="0" dirty="0"/>
          </a:p>
        </p:txBody>
      </p:sp>
    </p:spTree>
    <p:extLst>
      <p:ext uri="{BB962C8B-B14F-4D97-AF65-F5344CB8AC3E}">
        <p14:creationId xmlns:p14="https://schemas.microsoft.com/office/powerpoint/2010/main" val="1038921106"/>
      </p:ext>
    </p:extLst>
  </p:cSld>
  <p:clrMapOvr>
    <a:masterClrMapping/>
  </p:clrMapOvr>
  <p:timing>
    <p:tnLst>
      <p:par>
        <p:cTn id="1" dur="indefinite" restart="never" nodeType="tmRoot"/>
      </p:par>
    </p:tnLst>
  </p:timing>
</p:sld>
</file>

<file path=ppt/slides/slide73.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77818"/>
            <a:ext cx="8229600" cy="4848145"/>
          </a:xfrm>
        </p:spPr>
        <p:txBody>
          <a:bodyPr>
            <a:normAutofit/>
          </a:bodyPr>
          <a:lstStyle/>
          <a:p>
            <a:pPr marL="0" indent="0">
              <a:buNone/>
            </a:pPr>
            <a:endParaRPr lang="nl-NL" sz="3600" noProof="0" dirty="0">
              <a:solidFill>
                <a:srgbClr val="FF0000"/>
              </a:solidFill>
            </a:endParaRPr>
          </a:p>
          <a:p>
            <a:endParaRPr lang="nl-NL" sz="3900" noProof="0" dirty="0"/>
          </a:p>
          <a:p>
            <a:endParaRPr lang="nl-NL" sz="3900" noProof="0" dirty="0"/>
          </a:p>
        </p:txBody>
      </p:sp>
      <p:sp>
        <p:nvSpPr>
          <p:cNvPr id="5" name="Title 1"/>
          <p:cNvSpPr txBox="1">
            <a:spLocks/>
          </p:cNvSpPr>
          <p:nvPr/>
        </p:nvSpPr>
        <p:spPr>
          <a:xfrm>
            <a:off x="138545" y="207819"/>
            <a:ext cx="8501455" cy="73890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2800" b="1" dirty="0"/>
              <a:t>M</a:t>
            </a:r>
            <a:r>
              <a:rPr lang="nl-NL" sz="2800" b="1" dirty="0" err="1"/>
              <a:t>ens</a:t>
            </a:r>
            <a:r>
              <a:rPr lang="nl-NL" sz="2800" b="1" dirty="0"/>
              <a:t>, organisatie en maatschappij van de 21 </a:t>
            </a:r>
            <a:r>
              <a:rPr lang="nl-NL" sz="2800" b="1" dirty="0" err="1"/>
              <a:t>ste</a:t>
            </a:r>
            <a:r>
              <a:rPr lang="nl-NL" sz="2800" b="1" dirty="0"/>
              <a:t> eeuw  </a:t>
            </a:r>
            <a:br>
              <a:rPr lang="nl-NL" sz="2800" b="1" dirty="0"/>
            </a:br>
            <a:endParaRPr lang="nl-NL" sz="2800" dirty="0"/>
          </a:p>
        </p:txBody>
      </p:sp>
      <p:graphicFrame>
        <p:nvGraphicFramePr>
          <p:cNvPr id="2" name="Chart 1"/>
          <p:cNvGraphicFramePr/>
          <p:nvPr>
            <p:extLst>
              <p:ext uri="{D42A27DB-BD31-4B8C-83A1-F6EECF244321}">
                <p14:modId xmlns:p14="https://schemas.microsoft.com/office/powerpoint/2010/main" val="900992982"/>
              </p:ext>
            </p:extLst>
          </p:nvPr>
        </p:nvGraphicFramePr>
        <p:xfrm>
          <a:off x="504000" y="611909"/>
          <a:ext cx="8135999" cy="6130635"/>
        </p:xfrm>
        <a:graphic>
          <a:graphicData uri="https://schemas.openxmlformats.org/drawingml/2006/chart">
            <c:chart xmlns:c="https://schemas.openxmlformats.org/drawingml/2006/chart" xmlns:r="https://schemas.openxmlformats.org/officeDocument/2006/relationships" r:id="rId3"/>
          </a:graphicData>
        </a:graphic>
      </p:graphicFrame>
    </p:spTree>
    <p:extLst>
      <p:ext uri="{BB962C8B-B14F-4D97-AF65-F5344CB8AC3E}">
        <p14:creationId xmlns:p14="https://schemas.microsoft.com/office/powerpoint/2010/main" val="3558652402"/>
      </p:ext>
    </p:extLst>
  </p:cSld>
  <p:clrMapOvr>
    <a:masterClrMapping/>
  </p:clrMapOvr>
  <p:timing>
    <p:tnLst>
      <p:par>
        <p:cTn id="1" dur="indefinite" restart="never" nodeType="tmRoot"/>
      </p:par>
    </p:tnLst>
  </p:timing>
</p:sld>
</file>

<file path=ppt/slides/slide74.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808183"/>
            <a:ext cx="7772400" cy="1420090"/>
          </a:xfrm>
        </p:spPr>
        <p:txBody>
          <a:bodyPr>
            <a:normAutofit/>
          </a:bodyPr>
          <a:lstStyle/>
          <a:p>
            <a:r>
              <a:rPr lang="en-US" sz="6000" b="1" dirty="0" err="1"/>
              <a:t>Onderwijs</a:t>
            </a:r>
            <a:endParaRPr lang="en-US" sz="6000" b="1" dirty="0"/>
          </a:p>
        </p:txBody>
      </p:sp>
      <p:sp>
        <p:nvSpPr>
          <p:cNvPr id="6" name="Subtitle 5"/>
          <p:cNvSpPr>
            <a:spLocks noGrp="1"/>
          </p:cNvSpPr>
          <p:nvPr>
            <p:ph type="subTitle" idx="1"/>
          </p:nvPr>
        </p:nvSpPr>
        <p:spPr>
          <a:xfrm>
            <a:off x="685800" y="2355274"/>
            <a:ext cx="7772400" cy="2482272"/>
          </a:xfrm>
        </p:spPr>
        <p:txBody>
          <a:bodyPr>
            <a:normAutofit/>
          </a:bodyPr>
          <a:lstStyle/>
          <a:p>
            <a:r>
              <a:rPr lang="nl-NL" sz="4800" dirty="0">
                <a:solidFill>
                  <a:srgbClr val="FF0000"/>
                </a:solidFill>
              </a:rPr>
              <a:t>Samen, durven, delen, doen</a:t>
            </a:r>
          </a:p>
        </p:txBody>
      </p:sp>
    </p:spTree>
    <p:extLst>
      <p:ext uri="{BB962C8B-B14F-4D97-AF65-F5344CB8AC3E}">
        <p14:creationId xmlns:p14="https://schemas.microsoft.com/office/powerpoint/2010/main" val="252103736"/>
      </p:ext>
    </p:extLst>
  </p:cSld>
  <p:clrMapOvr>
    <a:masterClrMapping/>
  </p:clrMapOvr>
  <p:timing>
    <p:tnLst>
      <p:par>
        <p:cTn id="1" dur="indefinite" restart="never" nodeType="tmRoot"/>
      </p:par>
    </p:tnLst>
  </p:timing>
</p:sld>
</file>

<file path=ppt/slides/slide75.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dirty="0"/>
              <a:t> </a:t>
            </a:r>
          </a:p>
        </p:txBody>
      </p:sp>
      <p:sp>
        <p:nvSpPr>
          <p:cNvPr id="3" name="Content Placeholder 2"/>
          <p:cNvSpPr>
            <a:spLocks noGrp="1"/>
          </p:cNvSpPr>
          <p:nvPr>
            <p:ph idx="1"/>
          </p:nvPr>
        </p:nvSpPr>
        <p:spPr>
          <a:xfrm>
            <a:off x="457200" y="1160261"/>
            <a:ext cx="8229600" cy="4525963"/>
          </a:xfrm>
        </p:spPr>
        <p:txBody>
          <a:bodyPr anchor="ctr">
            <a:normAutofit/>
          </a:bodyPr>
          <a:lstStyle/>
          <a:p>
            <a:pPr marL="0" indent="0" algn="ctr">
              <a:lnSpc>
                <a:spcPct val="80000"/>
              </a:lnSpc>
              <a:spcBef>
                <a:spcPts val="0"/>
              </a:spcBef>
              <a:buNone/>
            </a:pPr>
            <a:r>
              <a:rPr lang="nl-NL" sz="8000" b="1" dirty="0"/>
              <a:t>Wat wil je later worden? </a:t>
            </a:r>
            <a:endParaRPr lang="nl-NL" sz="8000" b="1" noProof="0" dirty="0"/>
          </a:p>
        </p:txBody>
      </p:sp>
    </p:spTree>
    <p:extLst>
      <p:ext uri="{BB962C8B-B14F-4D97-AF65-F5344CB8AC3E}">
        <p14:creationId xmlns:p14="https://schemas.microsoft.com/office/powerpoint/2010/main" val="241405327"/>
      </p:ext>
    </p:extLst>
  </p:cSld>
  <p:clrMapOvr>
    <a:masterClrMapping/>
  </p:clrMapOvr>
  <p:timing>
    <p:tnLst>
      <p:par>
        <p:cTn id="1" dur="indefinite" restart="never" nodeType="tmRoot"/>
      </p:par>
    </p:tnLst>
  </p:timing>
</p:sld>
</file>

<file path=ppt/slides/slide76.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9817"/>
            <a:ext cx="8229600" cy="3163455"/>
          </a:xfrm>
        </p:spPr>
        <p:txBody>
          <a:bodyPr>
            <a:normAutofit/>
          </a:bodyPr>
          <a:lstStyle/>
          <a:p>
            <a:r>
              <a:rPr lang="nl-NL" dirty="0">
                <a:solidFill>
                  <a:srgbClr val="FF0000"/>
                </a:solidFill>
              </a:rPr>
              <a:t>‘</a:t>
            </a:r>
            <a:r>
              <a:rPr lang="nl-NL" sz="4800" b="1" dirty="0">
                <a:solidFill>
                  <a:srgbClr val="FF0000"/>
                </a:solidFill>
              </a:rPr>
              <a:t>Was er maar iemand die in mij geloofd had!?’</a:t>
            </a:r>
          </a:p>
        </p:txBody>
      </p:sp>
    </p:spTree>
    <p:extLst>
      <p:ext uri="{BB962C8B-B14F-4D97-AF65-F5344CB8AC3E}">
        <p14:creationId xmlns:p14="https://schemas.microsoft.com/office/powerpoint/2010/main" val="2104134895"/>
      </p:ext>
    </p:extLst>
  </p:cSld>
  <p:clrMapOvr>
    <a:masterClrMapping/>
  </p:clrMapOvr>
  <p:timing>
    <p:tnLst>
      <p:par>
        <p:cTn id="1" dur="indefinite" restart="never" nodeType="tmRoot"/>
      </p:par>
    </p:tnLst>
  </p:timing>
</p:sld>
</file>

<file path=ppt/slides/slide77.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dirty="0"/>
              <a:t> </a:t>
            </a:r>
          </a:p>
        </p:txBody>
      </p:sp>
      <p:sp>
        <p:nvSpPr>
          <p:cNvPr id="3" name="Content Placeholder 2"/>
          <p:cNvSpPr>
            <a:spLocks noGrp="1"/>
          </p:cNvSpPr>
          <p:nvPr>
            <p:ph idx="1"/>
          </p:nvPr>
        </p:nvSpPr>
        <p:spPr>
          <a:xfrm>
            <a:off x="457200" y="1160261"/>
            <a:ext cx="8229600" cy="4525963"/>
          </a:xfrm>
        </p:spPr>
        <p:txBody>
          <a:bodyPr anchor="ctr">
            <a:normAutofit/>
          </a:bodyPr>
          <a:lstStyle/>
          <a:p>
            <a:pPr marL="0" indent="0" algn="ctr">
              <a:lnSpc>
                <a:spcPct val="80000"/>
              </a:lnSpc>
              <a:spcBef>
                <a:spcPts val="0"/>
              </a:spcBef>
              <a:buNone/>
            </a:pPr>
            <a:r>
              <a:rPr lang="nl-NL" sz="8000" b="1" dirty="0"/>
              <a:t>Wie ben je? </a:t>
            </a:r>
            <a:endParaRPr lang="nl-NL" sz="8000" b="1" noProof="0" dirty="0"/>
          </a:p>
        </p:txBody>
      </p:sp>
    </p:spTree>
    <p:extLst>
      <p:ext uri="{BB962C8B-B14F-4D97-AF65-F5344CB8AC3E}">
        <p14:creationId xmlns:p14="https://schemas.microsoft.com/office/powerpoint/2010/main" val="3699120586"/>
      </p:ext>
    </p:extLst>
  </p:cSld>
  <p:clrMapOvr>
    <a:masterClrMapping/>
  </p:clrMapOvr>
  <p:timing>
    <p:tnLst>
      <p:par>
        <p:cTn id="1" dur="indefinite" restart="never" nodeType="tmRoot"/>
      </p:par>
    </p:tnLst>
  </p:timing>
</p:sld>
</file>

<file path=ppt/slides/slide78.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2" y="2062258"/>
            <a:ext cx="8229600" cy="2733483"/>
          </a:xfrm>
        </p:spPr>
        <p:txBody>
          <a:bodyPr anchor="ctr">
            <a:noAutofit/>
          </a:bodyPr>
          <a:lstStyle/>
          <a:p>
            <a:pPr>
              <a:lnSpc>
                <a:spcPct val="80000"/>
              </a:lnSpc>
            </a:pPr>
            <a:r>
              <a:rPr lang="nl-NL" sz="8000" b="1" noProof="0" dirty="0">
                <a:solidFill>
                  <a:srgbClr val="FF0000"/>
                </a:solidFill>
              </a:rPr>
              <a:t>Vraag</a:t>
            </a:r>
            <a:br>
              <a:rPr lang="nl-NL" sz="8000" b="1" noProof="0" dirty="0">
                <a:solidFill>
                  <a:srgbClr val="FF0000"/>
                </a:solidFill>
              </a:rPr>
            </a:br>
            <a:r>
              <a:rPr lang="en-US" sz="8000" b="1" dirty="0">
                <a:solidFill>
                  <a:srgbClr val="FF0000"/>
                </a:solidFill>
              </a:rPr>
              <a:t> </a:t>
            </a:r>
            <a:r>
              <a:rPr lang="nl-NL" sz="8000" b="1" noProof="0" dirty="0">
                <a:solidFill>
                  <a:srgbClr val="FF0000"/>
                </a:solidFill>
              </a:rPr>
              <a:t> </a:t>
            </a:r>
            <a:r>
              <a:rPr lang="nl-NL" sz="8000" b="1" noProof="0" dirty="0"/>
              <a:t/>
            </a:r>
            <a:br>
              <a:rPr lang="nl-NL" sz="8000" b="1" noProof="0" dirty="0"/>
            </a:br>
            <a:r>
              <a:rPr lang="pl-PL" sz="7200" dirty="0" err="1"/>
              <a:t>Welke</a:t>
            </a:r>
            <a:r>
              <a:rPr lang="pl-PL" sz="7200" dirty="0"/>
              <a:t> </a:t>
            </a:r>
            <a:r>
              <a:rPr lang="pl-PL" sz="7200" dirty="0" err="1"/>
              <a:t>veranderingen</a:t>
            </a:r>
            <a:r>
              <a:rPr lang="pl-PL" sz="7200" dirty="0"/>
              <a:t> </a:t>
            </a:r>
            <a:r>
              <a:rPr lang="pl-PL" sz="7200" dirty="0" err="1"/>
              <a:t>kan</a:t>
            </a:r>
            <a:r>
              <a:rPr lang="pl-PL" sz="7200" dirty="0"/>
              <a:t> </a:t>
            </a:r>
            <a:r>
              <a:rPr lang="pl-PL" sz="7200" dirty="0" err="1"/>
              <a:t>dit</a:t>
            </a:r>
            <a:r>
              <a:rPr lang="pl-PL" sz="7200" dirty="0"/>
              <a:t> </a:t>
            </a:r>
            <a:r>
              <a:rPr lang="pl-PL" sz="7200" dirty="0" err="1"/>
              <a:t>brengen</a:t>
            </a:r>
            <a:r>
              <a:rPr lang="pl-PL" sz="7200" dirty="0"/>
              <a:t> in  het </a:t>
            </a:r>
            <a:r>
              <a:rPr lang="pl-PL" sz="7200" dirty="0" err="1"/>
              <a:t>onderwijs</a:t>
            </a:r>
            <a:r>
              <a:rPr lang="pl-PL" sz="7200" dirty="0"/>
              <a:t>? </a:t>
            </a:r>
            <a:endParaRPr lang="nl-NL" sz="7200" b="1" noProof="0" dirty="0"/>
          </a:p>
        </p:txBody>
      </p:sp>
    </p:spTree>
    <p:extLst>
      <p:ext uri="{BB962C8B-B14F-4D97-AF65-F5344CB8AC3E}">
        <p14:creationId xmlns:p14="https://schemas.microsoft.com/office/powerpoint/2010/main" val="1473644264"/>
      </p:ext>
    </p:extLst>
  </p:cSld>
  <p:clrMapOvr>
    <a:masterClrMapping/>
  </p:clrMapOvr>
  <p:timing>
    <p:tnLst>
      <p:par>
        <p:cTn id="1" dur="indefinite" restart="never" nodeType="tmRoot"/>
      </p:par>
    </p:tnLst>
  </p:timing>
</p:sld>
</file>

<file path=ppt/slides/slide79.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331998"/>
          </a:xfrm>
        </p:spPr>
        <p:txBody>
          <a:bodyPr>
            <a:normAutofit/>
          </a:bodyPr>
          <a:lstStyle/>
          <a:p>
            <a:r>
              <a:rPr lang="en-US" sz="7200" b="1" dirty="0" err="1">
                <a:solidFill>
                  <a:srgbClr val="FF0000"/>
                </a:solidFill>
              </a:rPr>
              <a:t>Partnerschap</a:t>
            </a:r>
            <a:r>
              <a:rPr lang="en-US" sz="7200" b="1" dirty="0">
                <a:solidFill>
                  <a:srgbClr val="FF0000"/>
                </a:solidFill>
              </a:rPr>
              <a:t/>
            </a:r>
            <a:br>
              <a:rPr lang="en-US" sz="7200" b="1" dirty="0">
                <a:solidFill>
                  <a:srgbClr val="FF0000"/>
                </a:solidFill>
              </a:rPr>
            </a:br>
            <a:r>
              <a:rPr lang="en-US" sz="7200" dirty="0"/>
              <a:t>in het </a:t>
            </a:r>
            <a:r>
              <a:rPr lang="en-US" sz="7200" dirty="0" err="1"/>
              <a:t>onderwijs</a:t>
            </a:r>
            <a:r>
              <a:rPr lang="en-US" sz="7200" dirty="0"/>
              <a:t>  </a:t>
            </a:r>
          </a:p>
        </p:txBody>
      </p:sp>
    </p:spTree>
    <p:extLst>
      <p:ext uri="{BB962C8B-B14F-4D97-AF65-F5344CB8AC3E}">
        <p14:creationId xmlns:p14="https://schemas.microsoft.com/office/powerpoint/2010/main" val="306819855"/>
      </p:ext>
    </p:extLst>
  </p:cSld>
  <p:clrMapOvr>
    <a:masterClrMapping/>
  </p:clrMapOvr>
  <p:timing>
    <p:tnLst>
      <p:par>
        <p:cTn id="1" dur="indefinite" restart="never" nodeType="tmRoot"/>
      </p:par>
    </p:tnLst>
  </p:timing>
</p:sld>
</file>

<file path=ppt/slides/slide8.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dirty="0"/>
              <a:t> </a:t>
            </a:r>
          </a:p>
        </p:txBody>
      </p:sp>
      <p:sp>
        <p:nvSpPr>
          <p:cNvPr id="3" name="Content Placeholder 2"/>
          <p:cNvSpPr>
            <a:spLocks noGrp="1"/>
          </p:cNvSpPr>
          <p:nvPr>
            <p:ph idx="1"/>
          </p:nvPr>
        </p:nvSpPr>
        <p:spPr>
          <a:xfrm>
            <a:off x="504000" y="2700000"/>
            <a:ext cx="8136000" cy="1754089"/>
          </a:xfrm>
        </p:spPr>
        <p:txBody>
          <a:bodyPr>
            <a:noAutofit/>
          </a:bodyPr>
          <a:lstStyle/>
          <a:p>
            <a:pPr marL="0" indent="0" algn="ctr">
              <a:buNone/>
            </a:pPr>
            <a:r>
              <a:rPr lang="nl-NL" sz="8000" b="1" noProof="0" dirty="0">
                <a:latin typeface="+mj-lt"/>
              </a:rPr>
              <a:t>Crisissen</a:t>
            </a:r>
          </a:p>
        </p:txBody>
      </p:sp>
    </p:spTree>
    <p:extLst>
      <p:ext uri="{BB962C8B-B14F-4D97-AF65-F5344CB8AC3E}">
        <p14:creationId xmlns:p14="https://schemas.microsoft.com/office/powerpoint/2010/main" val="925382395"/>
      </p:ext>
    </p:extLst>
  </p:cSld>
  <p:clrMapOvr>
    <a:masterClrMapping/>
  </p:clrMapOvr>
  <p:timing>
    <p:tnLst>
      <p:par>
        <p:cTn id="1" dur="indefinite" restart="never" nodeType="tmRoot"/>
      </p:par>
    </p:tnLst>
  </p:timing>
</p:sld>
</file>

<file path=ppt/slides/slide80.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6000" dirty="0"/>
              <a:t>De </a:t>
            </a:r>
            <a:r>
              <a:rPr lang="en-US" sz="6000" dirty="0" err="1"/>
              <a:t>ander</a:t>
            </a:r>
            <a:r>
              <a:rPr lang="en-US" sz="6000" dirty="0"/>
              <a:t> </a:t>
            </a:r>
            <a:r>
              <a:rPr lang="en-US" sz="6000" dirty="0" err="1"/>
              <a:t>als</a:t>
            </a:r>
            <a:r>
              <a:rPr lang="en-US" sz="6000" dirty="0"/>
              <a:t> partner </a:t>
            </a:r>
          </a:p>
        </p:txBody>
      </p:sp>
      <p:sp>
        <p:nvSpPr>
          <p:cNvPr id="4" name="Subtitle 3"/>
          <p:cNvSpPr>
            <a:spLocks noGrp="1"/>
          </p:cNvSpPr>
          <p:nvPr>
            <p:ph type="subTitle" idx="1"/>
          </p:nvPr>
        </p:nvSpPr>
        <p:spPr/>
        <p:txBody>
          <a:bodyPr>
            <a:normAutofit/>
          </a:bodyPr>
          <a:lstStyle/>
          <a:p>
            <a:r>
              <a:rPr lang="en-US" sz="6000" dirty="0" err="1"/>
              <a:t>Tolereren</a:t>
            </a:r>
            <a:r>
              <a:rPr lang="en-US" sz="6000" dirty="0"/>
              <a:t> </a:t>
            </a:r>
          </a:p>
        </p:txBody>
      </p:sp>
    </p:spTree>
    <p:extLst>
      <p:ext uri="{BB962C8B-B14F-4D97-AF65-F5344CB8AC3E}">
        <p14:creationId xmlns:p14="https://schemas.microsoft.com/office/powerpoint/2010/main" val="954809584"/>
      </p:ext>
    </p:extLst>
  </p:cSld>
  <p:clrMapOvr>
    <a:masterClrMapping/>
  </p:clrMapOvr>
  <p:timing>
    <p:tnLst>
      <p:par>
        <p:cTn id="1" dur="indefinite" restart="never" nodeType="tmRoot"/>
      </p:par>
    </p:tnLst>
  </p:timing>
</p:sld>
</file>

<file path=ppt/slides/slide81.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Herstory</a:t>
            </a:r>
            <a:r>
              <a:rPr lang="en-US" dirty="0"/>
              <a:t> </a:t>
            </a:r>
            <a:r>
              <a:rPr lang="en-US" dirty="0" err="1"/>
              <a:t>Crowdfunding</a:t>
            </a:r>
            <a:r>
              <a:rPr lang="en-US" dirty="0"/>
              <a:t> </a:t>
            </a:r>
            <a:br>
              <a:rPr lang="en-US" dirty="0"/>
            </a:br>
            <a:r>
              <a:rPr lang="en-US" dirty="0"/>
              <a:t>start 8 </a:t>
            </a:r>
            <a:r>
              <a:rPr lang="en-US" dirty="0" err="1"/>
              <a:t>maart</a:t>
            </a:r>
            <a:endParaRPr lang="en-US" dirty="0"/>
          </a:p>
        </p:txBody>
      </p:sp>
      <p:sp>
        <p:nvSpPr>
          <p:cNvPr id="3" name="Content Placeholder 2"/>
          <p:cNvSpPr>
            <a:spLocks noGrp="1"/>
          </p:cNvSpPr>
          <p:nvPr>
            <p:ph idx="1"/>
          </p:nvPr>
        </p:nvSpPr>
        <p:spPr/>
        <p:txBody>
          <a:bodyPr/>
          <a:lstStyle/>
          <a:p>
            <a:pPr marL="0" indent="0">
              <a:buNone/>
            </a:pPr>
            <a:r>
              <a:rPr lang="en-US" dirty="0"/>
              <a:t> </a:t>
            </a:r>
          </a:p>
        </p:txBody>
      </p:sp>
      <p:pic>
        <p:nvPicPr>
          <p:cNvPr id="4" name="Picture 3" descr="cover.jpg"/>
          <p:cNvPicPr>
            <a:picLocks noChangeAspect="1"/>
          </p:cNvPicPr>
          <p:nvPr/>
        </p:nvPicPr>
        <p:blipFill>
          <a:blip r:embed="rId2">
            <a:extLst>
              <a:ext uri="{28A0092B-C50C-407E-A947-70E740481C1C}">
                <a14:useLocalDpi xmlns:a14="https://schemas.microsoft.com/office/drawing/2010/main" val="0"/>
              </a:ext>
            </a:extLst>
          </a:blip>
          <a:stretch>
            <a:fillRect/>
          </a:stretch>
        </p:blipFill>
        <p:spPr>
          <a:xfrm>
            <a:off x="2528454" y="1600200"/>
            <a:ext cx="4374000" cy="4374000"/>
          </a:xfrm>
          <a:prstGeom prst="rect">
            <a:avLst/>
          </a:prstGeom>
        </p:spPr>
      </p:pic>
    </p:spTree>
    <p:extLst>
      <p:ext uri="{BB962C8B-B14F-4D97-AF65-F5344CB8AC3E}">
        <p14:creationId xmlns:p14="https://schemas.microsoft.com/office/powerpoint/2010/main" val="3889532398"/>
      </p:ext>
    </p:extLst>
  </p:cSld>
  <p:clrMapOvr>
    <a:masterClrMapping/>
  </p:clrMapOvr>
  <p:timing>
    <p:tnLst>
      <p:par>
        <p:cTn id="1" dur="indefinite" restart="never" nodeType="tmRoot"/>
      </p:par>
    </p:tnLst>
  </p:timing>
</p:sld>
</file>

<file path=ppt/slides/slide82.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7305"/>
            <a:ext cx="7772400" cy="2028205"/>
          </a:xfrm>
        </p:spPr>
        <p:txBody>
          <a:bodyPr/>
          <a:lstStyle/>
          <a:p>
            <a:r>
              <a:rPr lang="nl-NL" b="1" noProof="0" dirty="0"/>
              <a:t>Bedankt voor </a:t>
            </a:r>
            <a:r>
              <a:rPr lang="nl-NL" b="1" dirty="0"/>
              <a:t>uw</a:t>
            </a:r>
            <a:r>
              <a:rPr lang="nl-NL" b="1" noProof="0" dirty="0"/>
              <a:t> aandacht!  </a:t>
            </a:r>
          </a:p>
        </p:txBody>
      </p:sp>
      <p:sp>
        <p:nvSpPr>
          <p:cNvPr id="3" name="Subtitle 2"/>
          <p:cNvSpPr>
            <a:spLocks noGrp="1"/>
          </p:cNvSpPr>
          <p:nvPr>
            <p:ph type="subTitle" idx="1"/>
          </p:nvPr>
        </p:nvSpPr>
        <p:spPr>
          <a:xfrm>
            <a:off x="1371600" y="2335510"/>
            <a:ext cx="6400800" cy="3303290"/>
          </a:xfrm>
        </p:spPr>
        <p:txBody>
          <a:bodyPr>
            <a:normAutofit fontScale="92500" lnSpcReduction="10000"/>
          </a:bodyPr>
          <a:lstStyle/>
          <a:p>
            <a:r>
              <a:rPr lang="nl-NL" sz="4000" b="1" noProof="0" dirty="0">
                <a:solidFill>
                  <a:srgbClr val="FF0000"/>
                </a:solidFill>
              </a:rPr>
              <a:t>Anja </a:t>
            </a:r>
            <a:r>
              <a:rPr lang="nl-NL" sz="4000" b="1" noProof="0" dirty="0" err="1">
                <a:solidFill>
                  <a:srgbClr val="FF0000"/>
                </a:solidFill>
              </a:rPr>
              <a:t>Beerepoot</a:t>
            </a:r>
            <a:r>
              <a:rPr lang="nl-NL" sz="4000" b="1" noProof="0" dirty="0">
                <a:solidFill>
                  <a:srgbClr val="FF0000"/>
                </a:solidFill>
              </a:rPr>
              <a:t> </a:t>
            </a:r>
          </a:p>
          <a:p>
            <a:r>
              <a:rPr lang="en-US" sz="3600" noProof="0" dirty="0">
                <a:solidFill>
                  <a:srgbClr val="000000"/>
                </a:solidFill>
              </a:rPr>
              <a:t>C</a:t>
            </a:r>
            <a:r>
              <a:rPr lang="nl-NL" sz="3600" noProof="0" dirty="0" err="1">
                <a:solidFill>
                  <a:srgbClr val="000000"/>
                </a:solidFill>
              </a:rPr>
              <a:t>ulturele</a:t>
            </a:r>
            <a:r>
              <a:rPr lang="nl-NL" sz="3600" noProof="0" dirty="0">
                <a:solidFill>
                  <a:srgbClr val="000000"/>
                </a:solidFill>
              </a:rPr>
              <a:t> bewustwording en transformatie</a:t>
            </a:r>
          </a:p>
          <a:p>
            <a:endParaRPr lang="nl-NL" noProof="0" dirty="0">
              <a:solidFill>
                <a:srgbClr val="000000"/>
              </a:solidFill>
            </a:endParaRPr>
          </a:p>
          <a:p>
            <a:r>
              <a:rPr lang="en-US" dirty="0" err="1">
                <a:solidFill>
                  <a:schemeClr val="tx1"/>
                </a:solidFill>
              </a:rPr>
              <a:t>inspiratiehuis.org</a:t>
            </a:r>
            <a:r>
              <a:rPr lang="en-US" dirty="0">
                <a:solidFill>
                  <a:schemeClr val="tx1"/>
                </a:solidFill>
              </a:rPr>
              <a:t> </a:t>
            </a:r>
            <a:endParaRPr lang="nl-NL" noProof="0" dirty="0">
              <a:solidFill>
                <a:schemeClr val="tx1"/>
              </a:solidFill>
            </a:endParaRPr>
          </a:p>
          <a:p>
            <a:r>
              <a:rPr lang="en-US" dirty="0" err="1">
                <a:solidFill>
                  <a:schemeClr val="tx1"/>
                </a:solidFill>
              </a:rPr>
              <a:t>herstorybook</a:t>
            </a:r>
            <a:r>
              <a:rPr lang="en-US" noProof="0" dirty="0">
                <a:solidFill>
                  <a:schemeClr val="tx1"/>
                </a:solidFill>
              </a:rPr>
              <a:t>.</a:t>
            </a:r>
            <a:r>
              <a:rPr lang="en-US" noProof="0" dirty="0" err="1">
                <a:solidFill>
                  <a:schemeClr val="tx1"/>
                </a:solidFill>
              </a:rPr>
              <a:t>eu</a:t>
            </a:r>
            <a:r>
              <a:rPr lang="en-US" noProof="0" dirty="0">
                <a:solidFill>
                  <a:schemeClr val="tx1"/>
                </a:solidFill>
              </a:rPr>
              <a:t> </a:t>
            </a:r>
            <a:endParaRPr lang="nl-NL" noProof="0" dirty="0">
              <a:solidFill>
                <a:schemeClr val="tx1"/>
              </a:solidFill>
            </a:endParaRPr>
          </a:p>
          <a:p>
            <a:endParaRPr lang="nl-NL" noProof="0" dirty="0"/>
          </a:p>
        </p:txBody>
      </p:sp>
    </p:spTree>
    <p:extLst>
      <p:ext uri="{BB962C8B-B14F-4D97-AF65-F5344CB8AC3E}">
        <p14:creationId xmlns:p14="https://schemas.microsoft.com/office/powerpoint/2010/main" val="3396410458"/>
      </p:ext>
    </p:extLst>
  </p:cSld>
  <p:clrMapOvr>
    <a:masterClrMapping/>
  </p:clrMapOvr>
  <p:timing>
    <p:tnLst>
      <p:par>
        <p:cTn id="1" dur="indefinite" restart="never" nodeType="tmRoot"/>
      </p:par>
    </p:tnLst>
  </p:timing>
</p:sld>
</file>

<file path=ppt/slides/slide9.xml><?xml version="1.0" encoding="utf-8"?>
<p:sld xmlns:a="https://schemas.openxmlformats.org/drawingml/2006/main" xmlns:r="https://schemas.openxmlformats.org/officeDocument/2006/relationships" xmlns:p="https://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000" y="432000"/>
            <a:ext cx="8136000" cy="776730"/>
          </a:xfrm>
        </p:spPr>
        <p:txBody>
          <a:bodyPr anchor="t" anchorCtr="0"/>
          <a:lstStyle/>
          <a:p>
            <a:r>
              <a:rPr lang="nl-NL" b="1" noProof="0" dirty="0"/>
              <a:t>Crisissen </a:t>
            </a:r>
          </a:p>
        </p:txBody>
      </p:sp>
      <p:sp>
        <p:nvSpPr>
          <p:cNvPr id="3" name="Content Placeholder 2"/>
          <p:cNvSpPr>
            <a:spLocks noGrp="1"/>
          </p:cNvSpPr>
          <p:nvPr>
            <p:ph idx="1"/>
          </p:nvPr>
        </p:nvSpPr>
        <p:spPr>
          <a:xfrm>
            <a:off x="576000" y="1440000"/>
            <a:ext cx="8229600" cy="4917434"/>
          </a:xfrm>
        </p:spPr>
        <p:txBody>
          <a:bodyPr>
            <a:normAutofit/>
          </a:bodyPr>
          <a:lstStyle/>
          <a:p>
            <a:r>
              <a:rPr lang="nl-NL" noProof="0" dirty="0"/>
              <a:t>Krediet crisis</a:t>
            </a:r>
          </a:p>
          <a:p>
            <a:r>
              <a:rPr lang="nl-NL" noProof="0" dirty="0"/>
              <a:t>Banken crisis </a:t>
            </a:r>
          </a:p>
          <a:p>
            <a:r>
              <a:rPr lang="nl-NL" noProof="0" dirty="0"/>
              <a:t>Schulden, euro en landen crisis</a:t>
            </a:r>
          </a:p>
          <a:p>
            <a:r>
              <a:rPr lang="nl-NL" noProof="0" dirty="0"/>
              <a:t>Milieu crisis </a:t>
            </a:r>
          </a:p>
          <a:p>
            <a:r>
              <a:rPr lang="nl-NL" noProof="0" dirty="0"/>
              <a:t>Energie crisis</a:t>
            </a:r>
          </a:p>
          <a:p>
            <a:r>
              <a:rPr lang="nl-NL" noProof="0" dirty="0"/>
              <a:t>Voedsel crisis</a:t>
            </a:r>
          </a:p>
          <a:p>
            <a:r>
              <a:rPr lang="nl-NL" noProof="0" dirty="0"/>
              <a:t>Terroristische geweld</a:t>
            </a:r>
          </a:p>
          <a:p>
            <a:r>
              <a:rPr lang="nl-NL" noProof="0" dirty="0"/>
              <a:t>Vluchtelingen crisis </a:t>
            </a:r>
          </a:p>
        </p:txBody>
      </p:sp>
    </p:spTree>
    <p:extLst>
      <p:ext uri="{BB962C8B-B14F-4D97-AF65-F5344CB8AC3E}">
        <p14:creationId xmlns:p14="https://schemas.microsoft.com/office/powerpoint/2010/main" val="1998422334"/>
      </p:ext>
    </p:extLst>
  </p:cSld>
  <p:clrMapOvr>
    <a:masterClrMapping/>
  </p:clrMapOvr>
  <p:timing>
    <p:tnLst>
      <p:par>
        <p:cTn id="1" dur="indefinite" restart="never" nodeType="tmRoot"/>
      </p:par>
    </p:tnLst>
  </p:timing>
</p:sld>
</file>

<file path=ppt/theme/theme1.xml><?xml version="1.0" encoding="utf-8"?>
<a:theme xmlns:a="https://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schemas.openxmlformats.org/officeDocument/2006/extended-properties" xmlns:vt="https://schemas.openxmlformats.org/officeDocument/2006/docPropsVTypes">
  <TotalTime>12665</TotalTime>
  <Words>6772</Words>
  <Application>Microsoft Office PowerPoint</Application>
  <PresentationFormat>Diavoorstelling (4:3)</PresentationFormat>
  <Paragraphs>666</Paragraphs>
  <Slides>82</Slides>
  <Notes>69</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82</vt:i4>
      </vt:variant>
    </vt:vector>
  </HeadingPairs>
  <TitlesOfParts>
    <vt:vector size="86" baseType="lpstr">
      <vt:lpstr>ＭＳ Ｐゴシック</vt:lpstr>
      <vt:lpstr>Arial</vt:lpstr>
      <vt:lpstr>Calibri</vt:lpstr>
      <vt:lpstr>Office Theme</vt:lpstr>
      <vt:lpstr>Partnerschap in het onderwijs</vt:lpstr>
      <vt:lpstr>PowerPoint-presentatie</vt:lpstr>
      <vt:lpstr>Culturele bewustwording en transformatie</vt:lpstr>
      <vt:lpstr>Programma: </vt:lpstr>
      <vt:lpstr>Tagcloud Nieuwe Tijd </vt:lpstr>
      <vt:lpstr>Nieuwe Tijd </vt:lpstr>
      <vt:lpstr>PowerPoint-presentatie</vt:lpstr>
      <vt:lpstr> </vt:lpstr>
      <vt:lpstr>Crisissen </vt:lpstr>
      <vt:lpstr>PowerPoint-presentatie</vt:lpstr>
      <vt:lpstr>PowerPoint-presentatie</vt:lpstr>
      <vt:lpstr> </vt:lpstr>
      <vt:lpstr> </vt:lpstr>
      <vt:lpstr>PowerPoint-presentatie</vt:lpstr>
      <vt:lpstr> </vt:lpstr>
      <vt:lpstr> </vt:lpstr>
      <vt:lpstr> </vt:lpstr>
      <vt:lpstr> </vt:lpstr>
      <vt:lpstr> </vt:lpstr>
      <vt:lpstr> </vt:lpstr>
      <vt:lpstr>PowerPoint-presentatie</vt:lpstr>
      <vt:lpstr> </vt:lpstr>
      <vt:lpstr>Plastic Soup </vt:lpstr>
      <vt:lpstr>PowerPoint-presentatie</vt:lpstr>
      <vt:lpstr>Thuisafgehaald</vt:lpstr>
      <vt:lpstr> </vt:lpstr>
      <vt:lpstr>Hulp aan Vluchtelingen</vt:lpstr>
      <vt:lpstr>PowerPoint-presentatie</vt:lpstr>
      <vt:lpstr>PowerPoint-presentatie</vt:lpstr>
      <vt:lpstr> </vt:lpstr>
      <vt:lpstr>PowerPoint-presentatie</vt:lpstr>
      <vt:lpstr>PowerPoint-presentatie</vt:lpstr>
      <vt:lpstr>Invasies Indo – Europeanen </vt:lpstr>
      <vt:lpstr>17e Eeuw: Gouden Eeuw </vt:lpstr>
      <vt:lpstr> </vt:lpstr>
      <vt:lpstr>Beschaving der Seksen     </vt:lpstr>
      <vt:lpstr>Fundament: Cultureel  </vt:lpstr>
      <vt:lpstr>Westerse Wereldbeeld </vt:lpstr>
      <vt:lpstr>Wereld gevangen in  te kleine werkelijkheid  </vt:lpstr>
      <vt:lpstr>PowerPoint-presentatie</vt:lpstr>
      <vt:lpstr> </vt:lpstr>
      <vt:lpstr>Yin en Yang </vt:lpstr>
      <vt:lpstr>Tabel Bewustzijn  </vt:lpstr>
      <vt:lpstr>Vraag Zou je willen gaan staan op één been? </vt:lpstr>
      <vt:lpstr>Fundamenten   </vt:lpstr>
      <vt:lpstr>PowerPoint-presentatie</vt:lpstr>
      <vt:lpstr>PowerPoint-presentatie</vt:lpstr>
      <vt:lpstr> </vt:lpstr>
      <vt:lpstr>Whitewashing </vt:lpstr>
      <vt:lpstr>Organisaties </vt:lpstr>
      <vt:lpstr>Vleesindustrie </vt:lpstr>
      <vt:lpstr>Moreel vacuum  </vt:lpstr>
      <vt:lpstr> </vt:lpstr>
      <vt:lpstr>PowerPoint-presentatie</vt:lpstr>
      <vt:lpstr> </vt:lpstr>
      <vt:lpstr> </vt:lpstr>
      <vt:lpstr> </vt:lpstr>
      <vt:lpstr>Healing Heel worden  </vt:lpstr>
      <vt:lpstr>PowerPoint-presentatie</vt:lpstr>
      <vt:lpstr>Innerlijk Huwelijk =  partnerschap der seksen        </vt:lpstr>
      <vt:lpstr>PowerPoint-presentatie</vt:lpstr>
      <vt:lpstr>PowerPoint-presentatie</vt:lpstr>
      <vt:lpstr>PowerPoint-presentatie</vt:lpstr>
      <vt:lpstr>Wet van Eenheid  Tao  </vt:lpstr>
      <vt:lpstr>Toeval bestaat niet – Magie wel </vt:lpstr>
      <vt:lpstr>The power of the heart:  Laat je hart je gids zijn  </vt:lpstr>
      <vt:lpstr> </vt:lpstr>
      <vt:lpstr> </vt:lpstr>
      <vt:lpstr>Community: van jongs af aan ondersteunen en bevestigen   </vt:lpstr>
      <vt:lpstr> </vt:lpstr>
      <vt:lpstr>Hemel op Aarde: jouw bijdrage aan het grotere geheel  </vt:lpstr>
      <vt:lpstr>Vraag: eigen rol   Wat is je eigen rol en verantwoordelijkheid binnen de transitie? </vt:lpstr>
      <vt:lpstr>PowerPoint-presentatie</vt:lpstr>
      <vt:lpstr>Onderwijs</vt:lpstr>
      <vt:lpstr> </vt:lpstr>
      <vt:lpstr>‘Was er maar iemand die in mij geloofd had!?’</vt:lpstr>
      <vt:lpstr> </vt:lpstr>
      <vt:lpstr>Vraag    Welke veranderingen kan dit brengen in  het onderwijs? </vt:lpstr>
      <vt:lpstr>Partnerschap in het onderwijs  </vt:lpstr>
      <vt:lpstr>De ander als partner </vt:lpstr>
      <vt:lpstr>Herstory Crowdfunding  start 8 maart</vt:lpstr>
      <vt:lpstr>Bedankt voor uw aandacht!  </vt:lpstr>
    </vt:vector>
  </TitlesOfParts>
  <LinksUpToDate>false</LinksUpToDate>
  <SharedDoc>false</SharedDoc>
  <HyperlinksChanged>false</HyperlinksChanged>
  <AppVersion>15.0000</AppVersion>
</Properties>
</file>

<file path=docProps/core.xml><?xml version="1.0" encoding="utf-8"?>
<cp:coreProperties xmlns:cp="https://schemas.openxmlformats.org/package/2006/metadata/core-properties" xmlns:dc="https://purl.org/dc/elements/1.1/" xmlns:dcterms="https://purl.org/dc/terms/" xmlns:dcmitype="https://purl.org/dc/dcmitype/" xmlns:xsi="https://www.w3.org/2001/XMLSchema-instance">
  <dc:title>PowerPoint Presentation</dc:title>
  <dc:creator>MACBOOK PRO</dc:creator>
  <cp:lastModifiedBy>René Lamers</cp:lastModifiedBy>
  <cp:revision>515</cp:revision>
  <cp:lastPrinted>2018-03-06T10:28:39Z</cp:lastPrinted>
  <dcterms:created xsi:type="dcterms:W3CDTF">2013-05-22T17:26:04Z</dcterms:created>
  <dcterms:modified xsi:type="dcterms:W3CDTF">2018-03-08T15:52:24Z</dcterms:modified>
</cp:coreProperties>
</file>